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539" r:id="rId2"/>
    <p:sldId id="415" r:id="rId3"/>
    <p:sldId id="459" r:id="rId4"/>
    <p:sldId id="501" r:id="rId5"/>
    <p:sldId id="515" r:id="rId6"/>
    <p:sldId id="516" r:id="rId7"/>
    <p:sldId id="518" r:id="rId8"/>
    <p:sldId id="529" r:id="rId9"/>
    <p:sldId id="506" r:id="rId10"/>
    <p:sldId id="540" r:id="rId11"/>
    <p:sldId id="541" r:id="rId12"/>
    <p:sldId id="542" r:id="rId13"/>
    <p:sldId id="543" r:id="rId14"/>
    <p:sldId id="544" r:id="rId15"/>
    <p:sldId id="545" r:id="rId1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58" autoAdjust="0"/>
    <p:restoredTop sz="91168" autoAdjust="0"/>
  </p:normalViewPr>
  <p:slideViewPr>
    <p:cSldViewPr>
      <p:cViewPr varScale="1">
        <p:scale>
          <a:sx n="182" d="100"/>
          <a:sy n="182" d="100"/>
        </p:scale>
        <p:origin x="176" y="34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472136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173446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130831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2010315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87624" y="193204"/>
            <a:ext cx="6696744" cy="1569660"/>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AU" sz="4800" smtClean="0">
                <a:solidFill>
                  <a:srgbClr val="FFFF66"/>
                </a:solidFill>
              </a:rPr>
              <a:t>The Revelation of </a:t>
            </a:r>
            <a:r>
              <a:rPr lang="en-AU" sz="4800" dirty="0" smtClean="0">
                <a:solidFill>
                  <a:srgbClr val="FFFF66"/>
                </a:solidFill>
              </a:rPr>
              <a:t>Jesus Christ</a:t>
            </a:r>
            <a:endParaRPr lang="en-AU" sz="4800" dirty="0" smtClean="0">
              <a:solidFill>
                <a:srgbClr val="FFFF66"/>
              </a:solidFill>
            </a:endParaRPr>
          </a:p>
        </p:txBody>
      </p:sp>
      <p:sp>
        <p:nvSpPr>
          <p:cNvPr id="3" name="Text Box 4"/>
          <p:cNvSpPr txBox="1">
            <a:spLocks noChangeArrowheads="1"/>
          </p:cNvSpPr>
          <p:nvPr/>
        </p:nvSpPr>
        <p:spPr bwMode="auto">
          <a:xfrm>
            <a:off x="1187624" y="1921396"/>
            <a:ext cx="6696744" cy="1092607"/>
          </a:xfrm>
          <a:prstGeom prst="rect">
            <a:avLst/>
          </a:prstGeom>
          <a:noFill/>
          <a:ln w="9525">
            <a:noFill/>
            <a:miter lim="800000"/>
            <a:headEnd/>
            <a:tailEnd/>
          </a:ln>
        </p:spPr>
        <p:txBody>
          <a:bodyPr wrap="square">
            <a:prstTxWarp prst="textNoShape">
              <a:avLst/>
            </a:prstTxWarp>
            <a:spAutoFit/>
          </a:bodyPr>
          <a:lstStyle/>
          <a:p>
            <a:pPr algn="ctr">
              <a:spcBef>
                <a:spcPts val="600"/>
              </a:spcBef>
            </a:pPr>
            <a:r>
              <a:rPr lang="en-AU" sz="3000" dirty="0" smtClean="0">
                <a:solidFill>
                  <a:srgbClr val="FFFF66"/>
                </a:solidFill>
              </a:rPr>
              <a:t>Some love it</a:t>
            </a:r>
          </a:p>
          <a:p>
            <a:pPr algn="ctr">
              <a:spcBef>
                <a:spcPts val="600"/>
              </a:spcBef>
            </a:pPr>
            <a:r>
              <a:rPr lang="en-AU" sz="3000" dirty="0" smtClean="0">
                <a:solidFill>
                  <a:srgbClr val="FFFF66"/>
                </a:solidFill>
              </a:rPr>
              <a:t>Some hate it</a:t>
            </a:r>
            <a:endParaRPr lang="en-AU" sz="3000" dirty="0" smtClean="0">
              <a:solidFill>
                <a:srgbClr val="FFFF66"/>
              </a:solidFill>
            </a:endParaRPr>
          </a:p>
        </p:txBody>
      </p:sp>
      <p:sp>
        <p:nvSpPr>
          <p:cNvPr id="4" name="Text Box 4"/>
          <p:cNvSpPr txBox="1">
            <a:spLocks noChangeArrowheads="1"/>
          </p:cNvSpPr>
          <p:nvPr/>
        </p:nvSpPr>
        <p:spPr bwMode="auto">
          <a:xfrm>
            <a:off x="179512" y="3290702"/>
            <a:ext cx="6696744" cy="1631216"/>
          </a:xfrm>
          <a:prstGeom prst="rect">
            <a:avLst/>
          </a:prstGeom>
          <a:noFill/>
          <a:ln w="9525">
            <a:noFill/>
            <a:miter lim="800000"/>
            <a:headEnd/>
            <a:tailEnd/>
          </a:ln>
        </p:spPr>
        <p:txBody>
          <a:bodyPr wrap="square">
            <a:prstTxWarp prst="textNoShape">
              <a:avLst/>
            </a:prstTxWarp>
            <a:spAutoFit/>
          </a:bodyPr>
          <a:lstStyle/>
          <a:p>
            <a:pPr marL="457200" indent="-457200">
              <a:spcBef>
                <a:spcPts val="600"/>
              </a:spcBef>
              <a:buFont typeface="Arial" charset="0"/>
              <a:buChar char="•"/>
            </a:pPr>
            <a:r>
              <a:rPr lang="en-AU" sz="3000" dirty="0" smtClean="0">
                <a:solidFill>
                  <a:schemeClr val="bg1"/>
                </a:solidFill>
                <a:latin typeface="Times New Roman" charset="0"/>
                <a:ea typeface="Times New Roman" charset="0"/>
                <a:cs typeface="Times New Roman" charset="0"/>
              </a:rPr>
              <a:t>We are blessed by reading it</a:t>
            </a:r>
          </a:p>
          <a:p>
            <a:pPr marL="457200" indent="-457200">
              <a:spcBef>
                <a:spcPts val="600"/>
              </a:spcBef>
              <a:buFont typeface="Arial" charset="0"/>
              <a:buChar char="•"/>
            </a:pPr>
            <a:r>
              <a:rPr lang="en-AU" sz="3000" dirty="0" smtClean="0">
                <a:solidFill>
                  <a:schemeClr val="bg1"/>
                </a:solidFill>
                <a:latin typeface="Times New Roman" charset="0"/>
                <a:ea typeface="Times New Roman" charset="0"/>
                <a:cs typeface="Times New Roman" charset="0"/>
              </a:rPr>
              <a:t>We are blessed by hearing it</a:t>
            </a:r>
          </a:p>
          <a:p>
            <a:pPr marL="457200" indent="-457200">
              <a:spcBef>
                <a:spcPts val="600"/>
              </a:spcBef>
              <a:buFont typeface="Arial" charset="0"/>
              <a:buChar char="•"/>
            </a:pPr>
            <a:r>
              <a:rPr lang="en-AU" sz="3000" dirty="0" smtClean="0">
                <a:solidFill>
                  <a:schemeClr val="bg1"/>
                </a:solidFill>
                <a:latin typeface="Times New Roman" charset="0"/>
                <a:ea typeface="Times New Roman" charset="0"/>
                <a:cs typeface="Times New Roman" charset="0"/>
              </a:rPr>
              <a:t>Love the Lord with our MINDS</a:t>
            </a:r>
            <a:endParaRPr lang="en-AU" sz="3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753069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770" y="1849388"/>
            <a:ext cx="9114773"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7 thunders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Some things, we are not meant to know about the end</a:t>
            </a:r>
          </a:p>
          <a:p>
            <a:pPr marL="342900" indent="-342900">
              <a:buFont typeface="Arial" charset="0"/>
              <a:buChar char="•"/>
            </a:pPr>
            <a:r>
              <a:rPr lang="en-US" sz="2100" spc="120" dirty="0" smtClean="0">
                <a:solidFill>
                  <a:schemeClr val="bg1"/>
                </a:solidFill>
                <a:latin typeface="Times New Roman"/>
                <a:cs typeface="Times New Roman"/>
              </a:rPr>
              <a:t>No more delay.  7</a:t>
            </a:r>
            <a:r>
              <a:rPr lang="en-US" sz="2100" spc="120" baseline="30000" dirty="0" smtClean="0">
                <a:solidFill>
                  <a:schemeClr val="bg1"/>
                </a:solidFill>
                <a:latin typeface="Times New Roman"/>
                <a:cs typeface="Times New Roman"/>
              </a:rPr>
              <a:t>th</a:t>
            </a:r>
            <a:r>
              <a:rPr lang="en-US" sz="2100" spc="120" dirty="0" smtClean="0">
                <a:solidFill>
                  <a:schemeClr val="bg1"/>
                </a:solidFill>
                <a:latin typeface="Times New Roman"/>
                <a:cs typeface="Times New Roman"/>
              </a:rPr>
              <a:t> trumpet will reveal Jesus &amp; His Kingdom</a:t>
            </a:r>
          </a:p>
          <a:p>
            <a:pPr marL="342900" indent="-342900">
              <a:buFont typeface="Arial" charset="0"/>
              <a:buChar char="•"/>
            </a:pPr>
            <a:r>
              <a:rPr lang="en-US" sz="2100" spc="120" dirty="0" smtClean="0">
                <a:solidFill>
                  <a:schemeClr val="bg1"/>
                </a:solidFill>
                <a:latin typeface="Times New Roman"/>
                <a:cs typeface="Times New Roman"/>
              </a:rPr>
              <a:t>Scroll sweet in mouth &amp; bitter in stomach.  Devour God’s Word and tell it to the world.  Salvation is sweet.  Judgment is bitter.</a:t>
            </a:r>
            <a:endParaRPr lang="en-US" sz="2100" spc="120" dirty="0" smtClean="0">
              <a:solidFill>
                <a:schemeClr val="bg1"/>
              </a:solidFill>
              <a:latin typeface="Times New Roman"/>
              <a:cs typeface="Times New Roman"/>
            </a:endParaRPr>
          </a:p>
        </p:txBody>
      </p:sp>
      <p:sp>
        <p:nvSpPr>
          <p:cNvPr id="2" name="TextBox 1"/>
          <p:cNvSpPr txBox="1"/>
          <p:nvPr/>
        </p:nvSpPr>
        <p:spPr>
          <a:xfrm>
            <a:off x="774894" y="14583"/>
            <a:ext cx="7829554" cy="1754326"/>
          </a:xfrm>
          <a:prstGeom prst="rect">
            <a:avLst/>
          </a:prstGeom>
          <a:noFill/>
          <a:ln w="19050">
            <a:solidFill>
              <a:schemeClr val="bg1"/>
            </a:solidFill>
          </a:ln>
        </p:spPr>
        <p:txBody>
          <a:bodyPr wrap="square" rtlCol="0">
            <a:spAutoFit/>
          </a:bodyPr>
          <a:lstStyle/>
          <a:p>
            <a:pPr algn="ctr"/>
            <a:r>
              <a:rPr lang="en-US" dirty="0" smtClean="0">
                <a:solidFill>
                  <a:srgbClr val="FFFF00"/>
                </a:solidFill>
              </a:rPr>
              <a:t>The Revelation is not a ‘start to finish’ sequence of events.</a:t>
            </a:r>
          </a:p>
          <a:p>
            <a:pPr algn="ctr"/>
            <a:r>
              <a:rPr lang="en-US" dirty="0" smtClean="0">
                <a:solidFill>
                  <a:srgbClr val="FFFF00"/>
                </a:solidFill>
              </a:rPr>
              <a:t>Describes the same event, several times, from a different perspective.</a:t>
            </a:r>
          </a:p>
          <a:p>
            <a:pPr marL="847725" indent="-309563">
              <a:buFont typeface="Arial" charset="0"/>
              <a:buChar char="•"/>
            </a:pPr>
            <a:r>
              <a:rPr lang="en-US" spc="120" dirty="0">
                <a:solidFill>
                  <a:schemeClr val="bg1"/>
                </a:solidFill>
                <a:latin typeface="Times New Roman"/>
                <a:cs typeface="Times New Roman"/>
              </a:rPr>
              <a:t>7 seals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Overview and a glimpse of Christian suffering</a:t>
            </a:r>
          </a:p>
          <a:p>
            <a:pPr marL="847725" indent="-309563">
              <a:buFont typeface="Arial" charset="0"/>
              <a:buChar char="•"/>
            </a:pPr>
            <a:r>
              <a:rPr lang="en-US" spc="120" dirty="0">
                <a:solidFill>
                  <a:schemeClr val="bg1"/>
                </a:solidFill>
                <a:latin typeface="Times New Roman"/>
                <a:cs typeface="Times New Roman"/>
              </a:rPr>
              <a:t>7 trumpets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focuses on the impact on the ungodly</a:t>
            </a:r>
          </a:p>
          <a:p>
            <a:pPr marL="847725" indent="-309563">
              <a:buFont typeface="Arial" charset="0"/>
              <a:buChar char="•"/>
            </a:pPr>
            <a:r>
              <a:rPr lang="en-US" spc="120" dirty="0">
                <a:solidFill>
                  <a:schemeClr val="bg1"/>
                </a:solidFill>
                <a:latin typeface="Times New Roman"/>
                <a:cs typeface="Times New Roman"/>
              </a:rPr>
              <a:t>Interlude between trumpets 6 &amp; 7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What are Christians doing during this time</a:t>
            </a:r>
            <a:r>
              <a:rPr lang="en-US" spc="120" dirty="0" smtClean="0">
                <a:solidFill>
                  <a:schemeClr val="bg1"/>
                </a:solidFill>
                <a:latin typeface="Times New Roman"/>
                <a:cs typeface="Times New Roman"/>
              </a:rPr>
              <a:t>?  </a:t>
            </a:r>
            <a:r>
              <a:rPr lang="en-US" b="1" spc="120" dirty="0" smtClean="0">
                <a:solidFill>
                  <a:srgbClr val="FFFF00"/>
                </a:solidFill>
                <a:latin typeface="Times New Roman"/>
                <a:cs typeface="Times New Roman"/>
              </a:rPr>
              <a:t>Witnessing!!!</a:t>
            </a:r>
            <a:r>
              <a:rPr lang="en-US" spc="120" dirty="0" smtClean="0">
                <a:solidFill>
                  <a:srgbClr val="FFFF00"/>
                </a:solidFill>
                <a:latin typeface="Times New Roman"/>
                <a:cs typeface="Times New Roman"/>
              </a:rPr>
              <a:t> &amp; persecuted because of it</a:t>
            </a:r>
            <a:endParaRPr lang="en-US" dirty="0">
              <a:solidFill>
                <a:srgbClr val="FFFF00"/>
              </a:solidFill>
            </a:endParaRPr>
          </a:p>
        </p:txBody>
      </p:sp>
      <p:sp>
        <p:nvSpPr>
          <p:cNvPr id="3" name="Rectangle 2"/>
          <p:cNvSpPr/>
          <p:nvPr/>
        </p:nvSpPr>
        <p:spPr>
          <a:xfrm>
            <a:off x="29164" y="3264586"/>
            <a:ext cx="9135230" cy="2450414"/>
          </a:xfrm>
          <a:prstGeom prst="rect">
            <a:avLst/>
          </a:prstGeom>
        </p:spPr>
        <p:txBody>
          <a:bodyPr wrap="square">
            <a:spAutoFit/>
          </a:bodyPr>
          <a:lstStyle/>
          <a:p>
            <a:pPr marL="0" marR="0">
              <a:lnSpc>
                <a:spcPct val="115000"/>
              </a:lnSpc>
              <a:spcBef>
                <a:spcPts val="0"/>
              </a:spcBef>
              <a:spcAft>
                <a:spcPts val="1000"/>
              </a:spcAft>
            </a:pPr>
            <a:r>
              <a:rPr lang="en-US" sz="1600" baseline="30000" dirty="0">
                <a:solidFill>
                  <a:srgbClr val="FFFF00"/>
                </a:solidFill>
                <a:latin typeface="Comic Sans MS" charset="0"/>
                <a:ea typeface="Comic Sans MS" charset="0"/>
                <a:cs typeface="Comic Sans MS" charset="0"/>
              </a:rPr>
              <a:t>Ezekiel </a:t>
            </a:r>
            <a:r>
              <a:rPr lang="en-US" sz="1600" baseline="30000" dirty="0" smtClean="0">
                <a:solidFill>
                  <a:srgbClr val="FFFF00"/>
                </a:solidFill>
                <a:latin typeface="Comic Sans MS" charset="0"/>
                <a:ea typeface="Comic Sans MS" charset="0"/>
                <a:cs typeface="Comic Sans MS" charset="0"/>
              </a:rPr>
              <a:t>3:1</a:t>
            </a:r>
            <a:r>
              <a:rPr lang="en-US" dirty="0" smtClean="0">
                <a:solidFill>
                  <a:srgbClr val="FFFF00"/>
                </a:solidFill>
                <a:latin typeface="Comic Sans MS" charset="0"/>
                <a:ea typeface="Comic Sans MS" charset="0"/>
                <a:cs typeface="Comic Sans MS" charset="0"/>
              </a:rPr>
              <a:t>And </a:t>
            </a:r>
            <a:r>
              <a:rPr lang="en-US" dirty="0">
                <a:solidFill>
                  <a:srgbClr val="FFFF00"/>
                </a:solidFill>
                <a:latin typeface="Comic Sans MS" charset="0"/>
                <a:ea typeface="Comic Sans MS" charset="0"/>
                <a:cs typeface="Comic Sans MS" charset="0"/>
              </a:rPr>
              <a:t>he said to me, “Son of man, eat whatever you find here. </a:t>
            </a:r>
            <a:r>
              <a:rPr lang="en-US" dirty="0" smtClean="0">
                <a:solidFill>
                  <a:srgbClr val="FFFF00"/>
                </a:solidFill>
                <a:latin typeface="Comic Sans MS" charset="0"/>
                <a:ea typeface="Comic Sans MS" charset="0"/>
                <a:cs typeface="Comic Sans MS" charset="0"/>
              </a:rPr>
              <a:t> Eat </a:t>
            </a:r>
            <a:r>
              <a:rPr lang="en-US" dirty="0">
                <a:solidFill>
                  <a:srgbClr val="FFFF00"/>
                </a:solidFill>
                <a:latin typeface="Comic Sans MS" charset="0"/>
                <a:ea typeface="Comic Sans MS" charset="0"/>
                <a:cs typeface="Comic Sans MS" charset="0"/>
              </a:rPr>
              <a:t>this scroll, and go, speak to the house of Israel.” </a:t>
            </a:r>
            <a:r>
              <a:rPr lang="en-US" dirty="0" smtClean="0">
                <a:solidFill>
                  <a:srgbClr val="FFFF00"/>
                </a:solidFill>
                <a:latin typeface="Comic Sans MS" charset="0"/>
                <a:ea typeface="Comic Sans MS" charset="0"/>
                <a:cs typeface="Comic Sans MS" charset="0"/>
              </a:rPr>
              <a:t> </a:t>
            </a:r>
            <a:r>
              <a:rPr lang="en-US" b="1" baseline="30000" dirty="0" smtClean="0">
                <a:solidFill>
                  <a:srgbClr val="FFFF00"/>
                </a:solidFill>
                <a:latin typeface="Comic Sans MS" charset="0"/>
                <a:ea typeface="Comic Sans MS" charset="0"/>
                <a:cs typeface="Comic Sans MS" charset="0"/>
              </a:rPr>
              <a:t>2</a:t>
            </a:r>
            <a:r>
              <a:rPr lang="en-US" b="1" baseline="30000" dirty="0">
                <a:solidFill>
                  <a:srgbClr val="FFFF00"/>
                </a:solidFill>
                <a:latin typeface="Comic Sans MS" charset="0"/>
                <a:ea typeface="Comic Sans MS" charset="0"/>
                <a:cs typeface="Comic Sans MS" charset="0"/>
              </a:rPr>
              <a:t> </a:t>
            </a:r>
            <a:r>
              <a:rPr lang="en-US" dirty="0">
                <a:solidFill>
                  <a:srgbClr val="FFFF00"/>
                </a:solidFill>
                <a:latin typeface="Comic Sans MS" charset="0"/>
                <a:ea typeface="Comic Sans MS" charset="0"/>
                <a:cs typeface="Comic Sans MS" charset="0"/>
              </a:rPr>
              <a:t>So I opened my mouth, and he gave me this scroll to eat. </a:t>
            </a:r>
            <a:r>
              <a:rPr lang="en-US" dirty="0" smtClean="0">
                <a:solidFill>
                  <a:srgbClr val="FFFF00"/>
                </a:solidFill>
                <a:latin typeface="Comic Sans MS" charset="0"/>
                <a:ea typeface="Comic Sans MS" charset="0"/>
                <a:cs typeface="Comic Sans MS" charset="0"/>
              </a:rPr>
              <a:t> </a:t>
            </a:r>
            <a:r>
              <a:rPr lang="en-US" b="1" baseline="30000" dirty="0" smtClean="0">
                <a:solidFill>
                  <a:srgbClr val="FFFF00"/>
                </a:solidFill>
                <a:latin typeface="Comic Sans MS" charset="0"/>
                <a:ea typeface="Comic Sans MS" charset="0"/>
                <a:cs typeface="Comic Sans MS" charset="0"/>
              </a:rPr>
              <a:t>3</a:t>
            </a:r>
            <a:r>
              <a:rPr lang="en-US" b="1" baseline="30000" dirty="0">
                <a:solidFill>
                  <a:srgbClr val="FFFF00"/>
                </a:solidFill>
                <a:latin typeface="Comic Sans MS" charset="0"/>
                <a:ea typeface="Comic Sans MS" charset="0"/>
                <a:cs typeface="Comic Sans MS" charset="0"/>
              </a:rPr>
              <a:t> </a:t>
            </a:r>
            <a:r>
              <a:rPr lang="en-US" dirty="0">
                <a:solidFill>
                  <a:srgbClr val="FFFF00"/>
                </a:solidFill>
                <a:latin typeface="Comic Sans MS" charset="0"/>
                <a:ea typeface="Comic Sans MS" charset="0"/>
                <a:cs typeface="Comic Sans MS" charset="0"/>
              </a:rPr>
              <a:t>And he said to me, “Son of man, feed your belly with this scroll that I give you and fill your stomach with it.” </a:t>
            </a:r>
            <a:r>
              <a:rPr lang="en-US" dirty="0" smtClean="0">
                <a:solidFill>
                  <a:srgbClr val="FFFF00"/>
                </a:solidFill>
                <a:latin typeface="Comic Sans MS" charset="0"/>
                <a:ea typeface="Comic Sans MS" charset="0"/>
                <a:cs typeface="Comic Sans MS" charset="0"/>
              </a:rPr>
              <a:t> Then </a:t>
            </a:r>
            <a:r>
              <a:rPr lang="en-US" dirty="0">
                <a:solidFill>
                  <a:srgbClr val="FFFF00"/>
                </a:solidFill>
                <a:latin typeface="Comic Sans MS" charset="0"/>
                <a:ea typeface="Comic Sans MS" charset="0"/>
                <a:cs typeface="Comic Sans MS" charset="0"/>
              </a:rPr>
              <a:t>I ate it, and it was in my mouth as sweet as honey. </a:t>
            </a:r>
          </a:p>
          <a:p>
            <a:pPr marL="0" marR="0" indent="152400">
              <a:lnSpc>
                <a:spcPct val="115000"/>
              </a:lnSpc>
              <a:spcBef>
                <a:spcPts val="0"/>
              </a:spcBef>
              <a:spcAft>
                <a:spcPts val="0"/>
              </a:spcAft>
            </a:pPr>
            <a:r>
              <a:rPr lang="en-US" b="1" baseline="30000" dirty="0">
                <a:solidFill>
                  <a:srgbClr val="FFFF00"/>
                </a:solidFill>
                <a:latin typeface="Comic Sans MS" charset="0"/>
                <a:ea typeface="Comic Sans MS" charset="0"/>
                <a:cs typeface="Comic Sans MS" charset="0"/>
              </a:rPr>
              <a:t>4 </a:t>
            </a:r>
            <a:r>
              <a:rPr lang="en-US" dirty="0">
                <a:solidFill>
                  <a:srgbClr val="FFFF00"/>
                </a:solidFill>
                <a:latin typeface="Comic Sans MS" charset="0"/>
                <a:ea typeface="Comic Sans MS" charset="0"/>
                <a:cs typeface="Comic Sans MS" charset="0"/>
              </a:rPr>
              <a:t>And he said to me, “Son of man, go to the house of Israel and speak with my words to them. </a:t>
            </a:r>
            <a:endParaRPr lang="en-US" dirty="0">
              <a:solidFill>
                <a:srgbClr val="FFFF00"/>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74649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8770" y="1849388"/>
            <a:ext cx="9114773" cy="2354491"/>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7 thunders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Some things, we are not meant to know about the end</a:t>
            </a:r>
          </a:p>
          <a:p>
            <a:pPr marL="342900" indent="-342900">
              <a:buFont typeface="Arial" charset="0"/>
              <a:buChar char="•"/>
            </a:pPr>
            <a:r>
              <a:rPr lang="en-US" sz="2100" spc="120" dirty="0" smtClean="0">
                <a:solidFill>
                  <a:schemeClr val="bg1"/>
                </a:solidFill>
                <a:latin typeface="Times New Roman"/>
                <a:cs typeface="Times New Roman"/>
              </a:rPr>
              <a:t>No more delay.  7</a:t>
            </a:r>
            <a:r>
              <a:rPr lang="en-US" sz="2100" spc="120" baseline="30000" dirty="0" smtClean="0">
                <a:solidFill>
                  <a:schemeClr val="bg1"/>
                </a:solidFill>
                <a:latin typeface="Times New Roman"/>
                <a:cs typeface="Times New Roman"/>
              </a:rPr>
              <a:t>th</a:t>
            </a:r>
            <a:r>
              <a:rPr lang="en-US" sz="2100" spc="120" dirty="0" smtClean="0">
                <a:solidFill>
                  <a:schemeClr val="bg1"/>
                </a:solidFill>
                <a:latin typeface="Times New Roman"/>
                <a:cs typeface="Times New Roman"/>
              </a:rPr>
              <a:t> trumpet will reveal Jesus &amp; His Kingdom</a:t>
            </a:r>
          </a:p>
          <a:p>
            <a:pPr marL="342900" indent="-342900">
              <a:buFont typeface="Arial" charset="0"/>
              <a:buChar char="•"/>
            </a:pPr>
            <a:r>
              <a:rPr lang="en-US" sz="2100" spc="120" dirty="0" smtClean="0">
                <a:solidFill>
                  <a:schemeClr val="bg1"/>
                </a:solidFill>
                <a:latin typeface="Times New Roman"/>
                <a:cs typeface="Times New Roman"/>
              </a:rPr>
              <a:t>Scroll sweet in mouth &amp; bitter in stomach.  Devour God’s Word and tell it to the world.  Salvation is sweet.  Judgment is bitter.</a:t>
            </a:r>
          </a:p>
          <a:p>
            <a:pPr marL="342900" indent="-342900">
              <a:buFont typeface="Arial" charset="0"/>
              <a:buChar char="•"/>
            </a:pPr>
            <a:r>
              <a:rPr lang="en-US" sz="2100" spc="120" dirty="0" smtClean="0">
                <a:solidFill>
                  <a:schemeClr val="bg1"/>
                </a:solidFill>
                <a:latin typeface="Times New Roman"/>
                <a:cs typeface="Times New Roman"/>
              </a:rPr>
              <a:t>The Temple is the symbol of God’s presence.  The church continues to be present in the world and He is present with us.</a:t>
            </a:r>
          </a:p>
          <a:p>
            <a:pPr marL="342900" indent="-342900">
              <a:buFont typeface="Arial" charset="0"/>
              <a:buChar char="•"/>
            </a:pPr>
            <a:r>
              <a:rPr lang="en-US" sz="2100" spc="120" dirty="0" smtClean="0">
                <a:solidFill>
                  <a:schemeClr val="bg1"/>
                </a:solidFill>
                <a:latin typeface="Times New Roman"/>
                <a:cs typeface="Times New Roman"/>
              </a:rPr>
              <a:t>Trampled 3.5 years; </a:t>
            </a:r>
            <a:r>
              <a:rPr lang="en-US" sz="1600" spc="120" dirty="0" smtClean="0">
                <a:solidFill>
                  <a:schemeClr val="bg1"/>
                </a:solidFill>
                <a:latin typeface="Times New Roman"/>
                <a:cs typeface="Times New Roman"/>
              </a:rPr>
              <a:t>42 </a:t>
            </a:r>
            <a:r>
              <a:rPr lang="en-US" sz="1600" spc="120" dirty="0" err="1" smtClean="0">
                <a:solidFill>
                  <a:schemeClr val="bg1"/>
                </a:solidFill>
                <a:latin typeface="Times New Roman"/>
                <a:cs typeface="Times New Roman"/>
              </a:rPr>
              <a:t>mths</a:t>
            </a:r>
            <a:r>
              <a:rPr lang="en-US" sz="1600" spc="120" dirty="0" smtClean="0">
                <a:solidFill>
                  <a:schemeClr val="bg1"/>
                </a:solidFill>
                <a:latin typeface="Times New Roman"/>
                <a:cs typeface="Times New Roman"/>
              </a:rPr>
              <a:t>;  1260 days</a:t>
            </a:r>
            <a:r>
              <a:rPr lang="en-US" sz="2100" spc="120" dirty="0" smtClean="0">
                <a:solidFill>
                  <a:schemeClr val="bg1"/>
                </a:solidFill>
                <a:latin typeface="Times New Roman"/>
                <a:cs typeface="Times New Roman"/>
              </a:rPr>
              <a:t> = a time cut short.  It will end.</a:t>
            </a:r>
          </a:p>
        </p:txBody>
      </p:sp>
      <p:sp>
        <p:nvSpPr>
          <p:cNvPr id="2" name="TextBox 1"/>
          <p:cNvSpPr txBox="1"/>
          <p:nvPr/>
        </p:nvSpPr>
        <p:spPr>
          <a:xfrm>
            <a:off x="774894" y="14583"/>
            <a:ext cx="7829554" cy="1754326"/>
          </a:xfrm>
          <a:prstGeom prst="rect">
            <a:avLst/>
          </a:prstGeom>
          <a:noFill/>
          <a:ln w="19050">
            <a:solidFill>
              <a:schemeClr val="bg1"/>
            </a:solidFill>
          </a:ln>
        </p:spPr>
        <p:txBody>
          <a:bodyPr wrap="square" rtlCol="0">
            <a:spAutoFit/>
          </a:bodyPr>
          <a:lstStyle/>
          <a:p>
            <a:pPr algn="ctr"/>
            <a:r>
              <a:rPr lang="en-US" dirty="0" smtClean="0">
                <a:solidFill>
                  <a:srgbClr val="FFFF00"/>
                </a:solidFill>
              </a:rPr>
              <a:t>The Revelation is not a ‘start to finish’ sequence of events.</a:t>
            </a:r>
          </a:p>
          <a:p>
            <a:pPr algn="ctr"/>
            <a:r>
              <a:rPr lang="en-US" dirty="0" smtClean="0">
                <a:solidFill>
                  <a:srgbClr val="FFFF00"/>
                </a:solidFill>
              </a:rPr>
              <a:t>Describes the same event, several times, from a different perspective.</a:t>
            </a:r>
          </a:p>
          <a:p>
            <a:pPr marL="847725" indent="-309563">
              <a:buFont typeface="Arial" charset="0"/>
              <a:buChar char="•"/>
            </a:pPr>
            <a:r>
              <a:rPr lang="en-US" spc="120" dirty="0">
                <a:solidFill>
                  <a:schemeClr val="bg1"/>
                </a:solidFill>
                <a:latin typeface="Times New Roman"/>
                <a:cs typeface="Times New Roman"/>
              </a:rPr>
              <a:t>7 seals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Overview and a glimpse of Christian suffering</a:t>
            </a:r>
          </a:p>
          <a:p>
            <a:pPr marL="847725" indent="-309563">
              <a:buFont typeface="Arial" charset="0"/>
              <a:buChar char="•"/>
            </a:pPr>
            <a:r>
              <a:rPr lang="en-US" spc="120" dirty="0">
                <a:solidFill>
                  <a:schemeClr val="bg1"/>
                </a:solidFill>
                <a:latin typeface="Times New Roman"/>
                <a:cs typeface="Times New Roman"/>
              </a:rPr>
              <a:t>7 trumpets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focuses on the impact on the ungodly</a:t>
            </a:r>
          </a:p>
          <a:p>
            <a:pPr marL="847725" indent="-309563">
              <a:buFont typeface="Arial" charset="0"/>
              <a:buChar char="•"/>
            </a:pPr>
            <a:r>
              <a:rPr lang="en-US" spc="120" dirty="0">
                <a:solidFill>
                  <a:schemeClr val="bg1"/>
                </a:solidFill>
                <a:latin typeface="Times New Roman"/>
                <a:cs typeface="Times New Roman"/>
              </a:rPr>
              <a:t>Interlude between trumpets 6 &amp; 7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What are Christians doing during this time</a:t>
            </a:r>
            <a:r>
              <a:rPr lang="en-US" spc="120" dirty="0" smtClean="0">
                <a:solidFill>
                  <a:schemeClr val="bg1"/>
                </a:solidFill>
                <a:latin typeface="Times New Roman"/>
                <a:cs typeface="Times New Roman"/>
              </a:rPr>
              <a:t>?  </a:t>
            </a:r>
            <a:r>
              <a:rPr lang="en-US" b="1" spc="120" dirty="0" smtClean="0">
                <a:solidFill>
                  <a:srgbClr val="FFFF00"/>
                </a:solidFill>
                <a:latin typeface="Times New Roman"/>
                <a:cs typeface="Times New Roman"/>
              </a:rPr>
              <a:t>Witnessing!!!</a:t>
            </a:r>
            <a:r>
              <a:rPr lang="en-US" spc="120" dirty="0" smtClean="0">
                <a:solidFill>
                  <a:srgbClr val="FFFF00"/>
                </a:solidFill>
                <a:latin typeface="Times New Roman"/>
                <a:cs typeface="Times New Roman"/>
              </a:rPr>
              <a:t> &amp; persecuted because of it</a:t>
            </a:r>
            <a:endParaRPr lang="en-US" dirty="0">
              <a:solidFill>
                <a:srgbClr val="FFFF00"/>
              </a:solidFill>
            </a:endParaRPr>
          </a:p>
        </p:txBody>
      </p:sp>
      <p:sp>
        <p:nvSpPr>
          <p:cNvPr id="3" name="TextBox 2"/>
          <p:cNvSpPr txBox="1"/>
          <p:nvPr/>
        </p:nvSpPr>
        <p:spPr>
          <a:xfrm>
            <a:off x="778217" y="4153644"/>
            <a:ext cx="7575878" cy="923330"/>
          </a:xfrm>
          <a:prstGeom prst="rect">
            <a:avLst/>
          </a:prstGeom>
          <a:noFill/>
          <a:ln w="19050">
            <a:solidFill>
              <a:schemeClr val="bg1"/>
            </a:solidFill>
          </a:ln>
        </p:spPr>
        <p:txBody>
          <a:bodyPr wrap="square" rtlCol="0">
            <a:spAutoFit/>
          </a:bodyPr>
          <a:lstStyle/>
          <a:p>
            <a:r>
              <a:rPr lang="en-US" dirty="0" smtClean="0">
                <a:solidFill>
                  <a:srgbClr val="FFFF00"/>
                </a:solidFill>
                <a:latin typeface="Times New Roman" charset="0"/>
                <a:ea typeface="Times New Roman" charset="0"/>
                <a:cs typeface="Times New Roman" charset="0"/>
              </a:rPr>
              <a:t>2 lampstands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 faithful, witnessing, persecuted church</a:t>
            </a:r>
            <a:endParaRPr lang="en-US" dirty="0" smtClean="0">
              <a:solidFill>
                <a:srgbClr val="FFFF00"/>
              </a:solidFill>
              <a:latin typeface="Times New Roman" charset="0"/>
              <a:ea typeface="Times New Roman" charset="0"/>
              <a:cs typeface="Times New Roman" charset="0"/>
            </a:endParaRPr>
          </a:p>
          <a:p>
            <a:r>
              <a:rPr lang="en-US" dirty="0" smtClean="0">
                <a:solidFill>
                  <a:srgbClr val="FFFF00"/>
                </a:solidFill>
                <a:latin typeface="Times New Roman" charset="0"/>
                <a:ea typeface="Times New Roman" charset="0"/>
                <a:cs typeface="Times New Roman" charset="0"/>
              </a:rPr>
              <a:t>2 witnesses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their message is trustworthy</a:t>
            </a:r>
          </a:p>
          <a:p>
            <a:r>
              <a:rPr lang="en-US" dirty="0">
                <a:solidFill>
                  <a:srgbClr val="FFFF00"/>
                </a:solidFill>
                <a:latin typeface="Times New Roman" charset="0"/>
                <a:ea typeface="Times New Roman" charset="0"/>
                <a:cs typeface="Times New Roman" charset="0"/>
              </a:rPr>
              <a:t>2 </a:t>
            </a:r>
            <a:r>
              <a:rPr lang="en-US" dirty="0" smtClean="0">
                <a:solidFill>
                  <a:srgbClr val="FFFF00"/>
                </a:solidFill>
                <a:latin typeface="Times New Roman" charset="0"/>
                <a:ea typeface="Times New Roman" charset="0"/>
                <a:cs typeface="Times New Roman" charset="0"/>
              </a:rPr>
              <a:t>olive trees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rPr>
              <a:t> </a:t>
            </a:r>
            <a:r>
              <a:rPr lang="en-US" baseline="30000" dirty="0" smtClean="0">
                <a:solidFill>
                  <a:schemeClr val="bg1"/>
                </a:solidFill>
                <a:latin typeface="Times New Roman" charset="0"/>
                <a:ea typeface="Times New Roman" charset="0"/>
                <a:cs typeface="Times New Roman" charset="0"/>
              </a:rPr>
              <a:t>Zechariah 4  </a:t>
            </a:r>
            <a:r>
              <a:rPr lang="en-US" dirty="0" smtClean="0">
                <a:solidFill>
                  <a:schemeClr val="bg1"/>
                </a:solidFill>
                <a:latin typeface="Comic Sans MS" charset="0"/>
                <a:ea typeface="Comic Sans MS" charset="0"/>
                <a:cs typeface="Comic Sans MS" charset="0"/>
              </a:rPr>
              <a:t>Not by might;  Not by power; but by my Spirit...</a:t>
            </a:r>
            <a:endParaRPr lang="en-US" dirty="0">
              <a:solidFill>
                <a:srgbClr val="FFFF00"/>
              </a:solidFill>
              <a:latin typeface="Comic Sans MS" charset="0"/>
              <a:ea typeface="Comic Sans MS" charset="0"/>
              <a:cs typeface="Comic Sans MS" charset="0"/>
            </a:endParaRPr>
          </a:p>
        </p:txBody>
      </p:sp>
      <p:sp>
        <p:nvSpPr>
          <p:cNvPr id="5" name="TextBox 4"/>
          <p:cNvSpPr txBox="1"/>
          <p:nvPr/>
        </p:nvSpPr>
        <p:spPr>
          <a:xfrm>
            <a:off x="30091" y="4976336"/>
            <a:ext cx="9114773" cy="738664"/>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2 witnesses represent all of God’s faithful witnesses, in the power of God, calling the world to repentance</a:t>
            </a:r>
          </a:p>
        </p:txBody>
      </p:sp>
    </p:spTree>
    <p:extLst>
      <p:ext uri="{BB962C8B-B14F-4D97-AF65-F5344CB8AC3E}">
        <p14:creationId xmlns:p14="http://schemas.microsoft.com/office/powerpoint/2010/main" val="165843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3" grpId="0" uiExpand="1" build="p" animBg="1"/>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4099" y="0"/>
            <a:ext cx="9114773" cy="2354491"/>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7 thunders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Some things, we are not meant to know about the end</a:t>
            </a:r>
          </a:p>
          <a:p>
            <a:pPr marL="342900" indent="-342900">
              <a:buFont typeface="Arial" charset="0"/>
              <a:buChar char="•"/>
            </a:pPr>
            <a:r>
              <a:rPr lang="en-US" sz="2100" spc="120" dirty="0" smtClean="0">
                <a:solidFill>
                  <a:schemeClr val="bg1"/>
                </a:solidFill>
                <a:latin typeface="Times New Roman"/>
                <a:cs typeface="Times New Roman"/>
              </a:rPr>
              <a:t>No more delay.  7</a:t>
            </a:r>
            <a:r>
              <a:rPr lang="en-US" sz="2100" spc="120" baseline="30000" dirty="0" smtClean="0">
                <a:solidFill>
                  <a:schemeClr val="bg1"/>
                </a:solidFill>
                <a:latin typeface="Times New Roman"/>
                <a:cs typeface="Times New Roman"/>
              </a:rPr>
              <a:t>th</a:t>
            </a:r>
            <a:r>
              <a:rPr lang="en-US" sz="2100" spc="120" dirty="0" smtClean="0">
                <a:solidFill>
                  <a:schemeClr val="bg1"/>
                </a:solidFill>
                <a:latin typeface="Times New Roman"/>
                <a:cs typeface="Times New Roman"/>
              </a:rPr>
              <a:t> trumpet will reveal Jesus &amp; His Kingdom</a:t>
            </a:r>
          </a:p>
          <a:p>
            <a:pPr marL="342900" indent="-342900">
              <a:buFont typeface="Arial" charset="0"/>
              <a:buChar char="•"/>
            </a:pPr>
            <a:r>
              <a:rPr lang="en-US" sz="2100" spc="120" dirty="0" smtClean="0">
                <a:solidFill>
                  <a:schemeClr val="bg1"/>
                </a:solidFill>
                <a:latin typeface="Times New Roman"/>
                <a:cs typeface="Times New Roman"/>
              </a:rPr>
              <a:t>Scroll sweet in mouth &amp; bitter in stomach.  Devour God’s Word and tell it to the world.  Salvation is sweet.  Judgment is bitter.</a:t>
            </a:r>
          </a:p>
          <a:p>
            <a:pPr marL="342900" indent="-342900">
              <a:buFont typeface="Arial" charset="0"/>
              <a:buChar char="•"/>
            </a:pPr>
            <a:r>
              <a:rPr lang="en-US" sz="2100" spc="120" dirty="0" smtClean="0">
                <a:solidFill>
                  <a:schemeClr val="bg1"/>
                </a:solidFill>
                <a:latin typeface="Times New Roman"/>
                <a:cs typeface="Times New Roman"/>
              </a:rPr>
              <a:t>The Temple is the symbol of God’s presence.  The church continues to be present in the world and He is present with us.</a:t>
            </a:r>
          </a:p>
          <a:p>
            <a:pPr marL="342900" indent="-342900">
              <a:buFont typeface="Arial" charset="0"/>
              <a:buChar char="•"/>
            </a:pPr>
            <a:r>
              <a:rPr lang="en-US" sz="2100" spc="120" dirty="0" smtClean="0">
                <a:solidFill>
                  <a:schemeClr val="bg1"/>
                </a:solidFill>
                <a:latin typeface="Times New Roman"/>
                <a:cs typeface="Times New Roman"/>
              </a:rPr>
              <a:t>Trampled 3.5 years; </a:t>
            </a:r>
            <a:r>
              <a:rPr lang="en-US" sz="1600" spc="120" dirty="0" smtClean="0">
                <a:solidFill>
                  <a:schemeClr val="bg1"/>
                </a:solidFill>
                <a:latin typeface="Times New Roman"/>
                <a:cs typeface="Times New Roman"/>
              </a:rPr>
              <a:t>42 </a:t>
            </a:r>
            <a:r>
              <a:rPr lang="en-US" sz="1600" spc="120" dirty="0" err="1" smtClean="0">
                <a:solidFill>
                  <a:schemeClr val="bg1"/>
                </a:solidFill>
                <a:latin typeface="Times New Roman"/>
                <a:cs typeface="Times New Roman"/>
              </a:rPr>
              <a:t>mths</a:t>
            </a:r>
            <a:r>
              <a:rPr lang="en-US" sz="1600" spc="120" dirty="0" smtClean="0">
                <a:solidFill>
                  <a:schemeClr val="bg1"/>
                </a:solidFill>
                <a:latin typeface="Times New Roman"/>
                <a:cs typeface="Times New Roman"/>
              </a:rPr>
              <a:t>;  1260 days</a:t>
            </a:r>
            <a:r>
              <a:rPr lang="en-US" sz="2100" spc="120" dirty="0" smtClean="0">
                <a:solidFill>
                  <a:schemeClr val="bg1"/>
                </a:solidFill>
                <a:latin typeface="Times New Roman"/>
                <a:cs typeface="Times New Roman"/>
              </a:rPr>
              <a:t> = a time cut short.  It will end.</a:t>
            </a:r>
          </a:p>
        </p:txBody>
      </p:sp>
      <p:sp>
        <p:nvSpPr>
          <p:cNvPr id="3" name="TextBox 2"/>
          <p:cNvSpPr txBox="1"/>
          <p:nvPr/>
        </p:nvSpPr>
        <p:spPr>
          <a:xfrm>
            <a:off x="745348" y="2304256"/>
            <a:ext cx="7575878" cy="923330"/>
          </a:xfrm>
          <a:prstGeom prst="rect">
            <a:avLst/>
          </a:prstGeom>
          <a:noFill/>
          <a:ln w="19050">
            <a:solidFill>
              <a:srgbClr val="FFFF00"/>
            </a:solidFill>
          </a:ln>
        </p:spPr>
        <p:txBody>
          <a:bodyPr wrap="square" rtlCol="0">
            <a:spAutoFit/>
          </a:bodyPr>
          <a:lstStyle/>
          <a:p>
            <a:r>
              <a:rPr lang="en-US" dirty="0" smtClean="0">
                <a:solidFill>
                  <a:srgbClr val="FFFF00"/>
                </a:solidFill>
                <a:latin typeface="Times New Roman" charset="0"/>
                <a:ea typeface="Times New Roman" charset="0"/>
                <a:cs typeface="Times New Roman" charset="0"/>
              </a:rPr>
              <a:t>2 lampstands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 faithful, witnessing, persecuted church</a:t>
            </a:r>
            <a:endParaRPr lang="en-US" dirty="0" smtClean="0">
              <a:solidFill>
                <a:srgbClr val="FFFF00"/>
              </a:solidFill>
              <a:latin typeface="Times New Roman" charset="0"/>
              <a:ea typeface="Times New Roman" charset="0"/>
              <a:cs typeface="Times New Roman" charset="0"/>
            </a:endParaRPr>
          </a:p>
          <a:p>
            <a:r>
              <a:rPr lang="en-US" dirty="0" smtClean="0">
                <a:solidFill>
                  <a:srgbClr val="FFFF00"/>
                </a:solidFill>
                <a:latin typeface="Times New Roman" charset="0"/>
                <a:ea typeface="Times New Roman" charset="0"/>
                <a:cs typeface="Times New Roman" charset="0"/>
              </a:rPr>
              <a:t>2 witnesses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their message is trustworthy</a:t>
            </a:r>
          </a:p>
          <a:p>
            <a:r>
              <a:rPr lang="en-US" dirty="0">
                <a:solidFill>
                  <a:srgbClr val="FFFF00"/>
                </a:solidFill>
                <a:latin typeface="Times New Roman" charset="0"/>
                <a:ea typeface="Times New Roman" charset="0"/>
                <a:cs typeface="Times New Roman" charset="0"/>
              </a:rPr>
              <a:t>2 </a:t>
            </a:r>
            <a:r>
              <a:rPr lang="en-US" dirty="0" smtClean="0">
                <a:solidFill>
                  <a:srgbClr val="FFFF00"/>
                </a:solidFill>
                <a:latin typeface="Times New Roman" charset="0"/>
                <a:ea typeface="Times New Roman" charset="0"/>
                <a:cs typeface="Times New Roman" charset="0"/>
              </a:rPr>
              <a:t>olive trees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rPr>
              <a:t> </a:t>
            </a:r>
            <a:r>
              <a:rPr lang="en-US" baseline="30000" dirty="0" smtClean="0">
                <a:solidFill>
                  <a:schemeClr val="bg1"/>
                </a:solidFill>
                <a:latin typeface="Times New Roman" charset="0"/>
                <a:ea typeface="Times New Roman" charset="0"/>
                <a:cs typeface="Times New Roman" charset="0"/>
              </a:rPr>
              <a:t>Zechariah 4  </a:t>
            </a:r>
            <a:r>
              <a:rPr lang="en-US" dirty="0" smtClean="0">
                <a:solidFill>
                  <a:srgbClr val="FFFF00"/>
                </a:solidFill>
                <a:latin typeface="Comic Sans MS" charset="0"/>
                <a:ea typeface="Comic Sans MS" charset="0"/>
                <a:cs typeface="Comic Sans MS" charset="0"/>
              </a:rPr>
              <a:t>Not by might;  Not by power; but by my Spirit...</a:t>
            </a:r>
            <a:endParaRPr lang="en-US" dirty="0">
              <a:solidFill>
                <a:srgbClr val="FFFF00"/>
              </a:solidFill>
              <a:latin typeface="Comic Sans MS" charset="0"/>
              <a:ea typeface="Comic Sans MS" charset="0"/>
              <a:cs typeface="Comic Sans MS" charset="0"/>
            </a:endParaRPr>
          </a:p>
        </p:txBody>
      </p:sp>
      <p:sp>
        <p:nvSpPr>
          <p:cNvPr id="5" name="TextBox 4"/>
          <p:cNvSpPr txBox="1"/>
          <p:nvPr/>
        </p:nvSpPr>
        <p:spPr>
          <a:xfrm>
            <a:off x="-29266" y="3218188"/>
            <a:ext cx="9114773"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2 witnesses represent all of God’s faithful witnesses, in the power of God, calling the world to repentance</a:t>
            </a:r>
          </a:p>
          <a:p>
            <a:pPr marL="342900" indent="-342900">
              <a:buFont typeface="Arial" charset="0"/>
              <a:buChar char="•"/>
            </a:pPr>
            <a:r>
              <a:rPr lang="en-US" sz="2100" spc="120" dirty="0" smtClean="0">
                <a:solidFill>
                  <a:schemeClr val="bg1"/>
                </a:solidFill>
                <a:latin typeface="Times New Roman"/>
                <a:cs typeface="Times New Roman"/>
              </a:rPr>
              <a:t>Hated and killed because of it.</a:t>
            </a:r>
          </a:p>
          <a:p>
            <a:pPr marL="342900" indent="-342900">
              <a:buFont typeface="Arial" charset="0"/>
              <a:buChar char="•"/>
            </a:pPr>
            <a:r>
              <a:rPr lang="en-US" sz="2100" spc="120" dirty="0" smtClean="0">
                <a:solidFill>
                  <a:schemeClr val="bg1"/>
                </a:solidFill>
                <a:latin typeface="Times New Roman"/>
                <a:cs typeface="Times New Roman"/>
              </a:rPr>
              <a:t>The great city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a:t>
            </a:r>
            <a:r>
              <a:rPr lang="en-US" sz="2100" i="1" spc="120" dirty="0" smtClean="0">
                <a:solidFill>
                  <a:schemeClr val="bg1"/>
                </a:solidFill>
                <a:latin typeface="Times New Roman"/>
                <a:cs typeface="Times New Roman"/>
              </a:rPr>
              <a:t>man in organised community and opposed to God</a:t>
            </a:r>
            <a:r>
              <a:rPr lang="en-US" sz="2100" spc="120" dirty="0" smtClean="0">
                <a:solidFill>
                  <a:schemeClr val="bg1"/>
                </a:solidFill>
                <a:latin typeface="Times New Roman"/>
                <a:cs typeface="Times New Roman"/>
              </a:rPr>
              <a:t>.</a:t>
            </a:r>
          </a:p>
        </p:txBody>
      </p:sp>
    </p:spTree>
    <p:extLst>
      <p:ext uri="{BB962C8B-B14F-4D97-AF65-F5344CB8AC3E}">
        <p14:creationId xmlns:p14="http://schemas.microsoft.com/office/powerpoint/2010/main" val="35872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75831"/>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400" b="1" dirty="0" smtClean="0">
                <a:solidFill>
                  <a:schemeClr val="bg1"/>
                </a:solidFill>
                <a:latin typeface="Times New Roman" charset="0"/>
                <a:ea typeface="Arial" charset="0"/>
                <a:cs typeface="Times New Roman" charset="0"/>
              </a:rPr>
              <a:t>The Seventh Trumpet </a:t>
            </a:r>
            <a:endParaRPr lang="en-GB" sz="2400" dirty="0" smtClean="0">
              <a:solidFill>
                <a:schemeClr val="bg1"/>
              </a:solidFill>
              <a:latin typeface="Calibri" charset="0"/>
              <a:ea typeface="Arial" charset="0"/>
              <a:cs typeface="Times New Roman" charset="0"/>
            </a:endParaRPr>
          </a:p>
          <a:p>
            <a:pPr indent="152400">
              <a:lnSpc>
                <a:spcPct val="115000"/>
              </a:lnSpc>
              <a:spcAft>
                <a:spcPts val="0"/>
              </a:spcAft>
            </a:pPr>
            <a:r>
              <a:rPr lang="en-AU" sz="2400" b="1" baseline="30000" dirty="0" smtClean="0">
                <a:solidFill>
                  <a:schemeClr val="bg1"/>
                </a:solidFill>
                <a:latin typeface="Times New Roman" charset="0"/>
                <a:ea typeface="Arial" charset="0"/>
                <a:cs typeface="Times New Roman" charset="0"/>
              </a:rPr>
              <a:t>15</a:t>
            </a:r>
            <a:r>
              <a:rPr lang="en-AU" sz="2400" b="1" baseline="30000" dirty="0">
                <a:solidFill>
                  <a:schemeClr val="bg1"/>
                </a:solidFill>
                <a:latin typeface="Times New Roman" charset="0"/>
                <a:ea typeface="Arial" charset="0"/>
                <a:cs typeface="Times New Roman" charset="0"/>
              </a:rPr>
              <a:t> </a:t>
            </a:r>
            <a:r>
              <a:rPr lang="en-AU" sz="2400" dirty="0">
                <a:solidFill>
                  <a:schemeClr val="bg1"/>
                </a:solidFill>
                <a:latin typeface="Times New Roman" charset="0"/>
                <a:ea typeface="Arial" charset="0"/>
                <a:cs typeface="Times New Roman" charset="0"/>
              </a:rPr>
              <a:t>Then the seventh angel blew his trumpet, and there were loud voices in heaven, saying, “The kingdom of the world has become the kingdom of our Lord and of his Christ, and he shall reign forever and ever.” </a:t>
            </a:r>
            <a:r>
              <a:rPr lang="en-AU" sz="2400" b="1" baseline="30000" dirty="0">
                <a:solidFill>
                  <a:schemeClr val="bg1"/>
                </a:solidFill>
                <a:latin typeface="Times New Roman" charset="0"/>
                <a:ea typeface="Arial" charset="0"/>
                <a:cs typeface="Times New Roman" charset="0"/>
              </a:rPr>
              <a:t>16 </a:t>
            </a:r>
            <a:r>
              <a:rPr lang="en-AU" sz="2400" dirty="0">
                <a:solidFill>
                  <a:schemeClr val="bg1"/>
                </a:solidFill>
                <a:latin typeface="Times New Roman" charset="0"/>
                <a:ea typeface="Arial" charset="0"/>
                <a:cs typeface="Times New Roman" charset="0"/>
              </a:rPr>
              <a:t>And the twenty-four elders who sit on their thrones before God fell on their faces and worshiped God, </a:t>
            </a:r>
            <a:r>
              <a:rPr lang="en-AU" sz="2400" b="1" baseline="30000" dirty="0">
                <a:solidFill>
                  <a:schemeClr val="bg1"/>
                </a:solidFill>
                <a:latin typeface="Times New Roman" charset="0"/>
                <a:ea typeface="Arial" charset="0"/>
                <a:cs typeface="Times New Roman" charset="0"/>
              </a:rPr>
              <a:t>17 </a:t>
            </a:r>
            <a:r>
              <a:rPr lang="en-AU" sz="2400" dirty="0">
                <a:solidFill>
                  <a:schemeClr val="bg1"/>
                </a:solidFill>
                <a:latin typeface="Times New Roman" charset="0"/>
                <a:ea typeface="Arial" charset="0"/>
                <a:cs typeface="Times New Roman" charset="0"/>
              </a:rPr>
              <a:t>saying, </a:t>
            </a:r>
            <a:endParaRPr lang="en-GB" sz="2400" dirty="0">
              <a:solidFill>
                <a:schemeClr val="bg1"/>
              </a:solidFill>
              <a:latin typeface="Calibri" charset="0"/>
              <a:ea typeface="Arial" charset="0"/>
              <a:cs typeface="Times New Roman" charset="0"/>
            </a:endParaRPr>
          </a:p>
          <a:p>
            <a:pPr indent="152400">
              <a:lnSpc>
                <a:spcPct val="115000"/>
              </a:lnSpc>
              <a:spcAft>
                <a:spcPts val="0"/>
              </a:spcAft>
            </a:pPr>
            <a:r>
              <a:rPr lang="en-AU" sz="24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pPr marL="609600" indent="-609600">
              <a:lnSpc>
                <a:spcPct val="115000"/>
              </a:lnSpc>
              <a:spcBef>
                <a:spcPts val="1200"/>
              </a:spcBef>
              <a:spcAft>
                <a:spcPts val="1000"/>
              </a:spcAft>
              <a:tabLst>
                <a:tab pos="127000" algn="r"/>
                <a:tab pos="254000" algn="l"/>
              </a:tabLst>
            </a:pPr>
            <a:r>
              <a:rPr lang="en-AU" sz="2400" dirty="0">
                <a:solidFill>
                  <a:schemeClr val="bg1"/>
                </a:solidFill>
                <a:latin typeface="Times New Roman" charset="0"/>
                <a:ea typeface="Arial" charset="0"/>
                <a:cs typeface="Times New Roman" charset="0"/>
              </a:rPr>
              <a:t>		“We give thanks to you, Lord God Almighty,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400" dirty="0">
                <a:solidFill>
                  <a:schemeClr val="bg1"/>
                </a:solidFill>
                <a:latin typeface="Times New Roman" charset="0"/>
                <a:ea typeface="Arial" charset="0"/>
                <a:cs typeface="Times New Roman" charset="0"/>
              </a:rPr>
              <a:t>who is and who was, </a:t>
            </a:r>
            <a:endParaRPr lang="en-GB" sz="2400" dirty="0">
              <a:solidFill>
                <a:schemeClr val="bg1"/>
              </a:solidFill>
              <a:latin typeface="Calibri" charset="0"/>
              <a:ea typeface="Arial" charset="0"/>
              <a:cs typeface="Times New Roman" charset="0"/>
            </a:endParaRPr>
          </a:p>
          <a:p>
            <a:pPr marL="609600" indent="-609600">
              <a:lnSpc>
                <a:spcPct val="115000"/>
              </a:lnSpc>
              <a:spcAft>
                <a:spcPts val="1000"/>
              </a:spcAft>
              <a:tabLst>
                <a:tab pos="127000" algn="r"/>
                <a:tab pos="254000" algn="l"/>
              </a:tabLst>
            </a:pPr>
            <a:r>
              <a:rPr lang="en-AU" sz="2400" dirty="0">
                <a:solidFill>
                  <a:schemeClr val="bg1"/>
                </a:solidFill>
                <a:latin typeface="Times New Roman" charset="0"/>
                <a:ea typeface="Arial" charset="0"/>
                <a:cs typeface="Times New Roman" charset="0"/>
              </a:rPr>
              <a:t>		for you have taken your great power </a:t>
            </a:r>
            <a:endParaRPr lang="en-GB" sz="2400" dirty="0">
              <a:solidFill>
                <a:schemeClr val="bg1"/>
              </a:solidFill>
              <a:latin typeface="Calibri" charset="0"/>
              <a:ea typeface="Arial" charset="0"/>
              <a:cs typeface="Times New Roman" charset="0"/>
            </a:endParaRPr>
          </a:p>
          <a:p>
            <a:r>
              <a:rPr lang="en-AU" sz="2400" dirty="0">
                <a:solidFill>
                  <a:schemeClr val="bg1"/>
                </a:solidFill>
                <a:latin typeface="Times New Roman" charset="0"/>
                <a:ea typeface="Arial" charset="0"/>
              </a:rPr>
              <a:t>and begun to reign.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520092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24104"/>
          </a:xfrm>
          <a:prstGeom prst="rect">
            <a:avLst/>
          </a:prstGeom>
          <a:noFill/>
          <a:ln w="9525">
            <a:noFill/>
            <a:miter lim="800000"/>
            <a:headEnd/>
            <a:tailEnd/>
          </a:ln>
        </p:spPr>
        <p:txBody>
          <a:bodyPr wrap="square">
            <a:prstTxWarp prst="textNoShape">
              <a:avLst/>
            </a:prstTxWarp>
            <a:spAutoFit/>
          </a:bodyPr>
          <a:lstStyle/>
          <a:p>
            <a:pPr marL="609600" indent="-609600">
              <a:lnSpc>
                <a:spcPct val="115000"/>
              </a:lnSpc>
              <a:spcAft>
                <a:spcPts val="1000"/>
              </a:spcAft>
              <a:tabLst>
                <a:tab pos="127000" algn="r"/>
                <a:tab pos="254000" algn="l"/>
              </a:tabLst>
            </a:pPr>
            <a:r>
              <a:rPr lang="en-AU" sz="2400" b="1" baseline="30000" dirty="0">
                <a:solidFill>
                  <a:schemeClr val="bg1"/>
                </a:solidFill>
                <a:latin typeface="Times New Roman" charset="0"/>
                <a:ea typeface="Arial" charset="0"/>
                <a:cs typeface="Times New Roman" charset="0"/>
              </a:rPr>
              <a:t>18 </a:t>
            </a:r>
            <a:r>
              <a:rPr lang="en-AU" sz="2400" dirty="0">
                <a:solidFill>
                  <a:schemeClr val="bg1"/>
                </a:solidFill>
                <a:latin typeface="Times New Roman" charset="0"/>
                <a:ea typeface="Arial" charset="0"/>
                <a:cs typeface="Times New Roman" charset="0"/>
              </a:rPr>
              <a:t>	The nations raged,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400" dirty="0">
                <a:solidFill>
                  <a:schemeClr val="bg1"/>
                </a:solidFill>
                <a:latin typeface="Times New Roman" charset="0"/>
                <a:ea typeface="Arial" charset="0"/>
                <a:cs typeface="Times New Roman" charset="0"/>
              </a:rPr>
              <a:t>but your wrath came,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400" dirty="0">
                <a:solidFill>
                  <a:schemeClr val="bg1"/>
                </a:solidFill>
                <a:latin typeface="Times New Roman" charset="0"/>
                <a:ea typeface="Arial" charset="0"/>
                <a:cs typeface="Times New Roman" charset="0"/>
              </a:rPr>
              <a:t>and the time for the dead to be judged, </a:t>
            </a:r>
            <a:endParaRPr lang="en-GB" sz="2400" dirty="0">
              <a:solidFill>
                <a:schemeClr val="bg1"/>
              </a:solidFill>
              <a:latin typeface="Calibri" charset="0"/>
              <a:ea typeface="Arial" charset="0"/>
              <a:cs typeface="Times New Roman" charset="0"/>
            </a:endParaRPr>
          </a:p>
          <a:p>
            <a:pPr marL="609600" indent="-609600">
              <a:lnSpc>
                <a:spcPct val="115000"/>
              </a:lnSpc>
              <a:spcAft>
                <a:spcPts val="1000"/>
              </a:spcAft>
              <a:tabLst>
                <a:tab pos="127000" algn="r"/>
                <a:tab pos="254000" algn="l"/>
              </a:tabLst>
            </a:pPr>
            <a:r>
              <a:rPr lang="en-AU" sz="2400" dirty="0">
                <a:solidFill>
                  <a:schemeClr val="bg1"/>
                </a:solidFill>
                <a:latin typeface="Times New Roman" charset="0"/>
                <a:ea typeface="Arial" charset="0"/>
                <a:cs typeface="Times New Roman" charset="0"/>
              </a:rPr>
              <a:t>		and for rewarding your servants, the prophets and saints,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400" dirty="0">
                <a:solidFill>
                  <a:schemeClr val="bg1"/>
                </a:solidFill>
                <a:latin typeface="Times New Roman" charset="0"/>
                <a:ea typeface="Arial" charset="0"/>
                <a:cs typeface="Times New Roman" charset="0"/>
              </a:rPr>
              <a:t>and those who fear your name, </a:t>
            </a:r>
            <a:endParaRPr lang="en-GB" sz="2400" dirty="0">
              <a:solidFill>
                <a:schemeClr val="bg1"/>
              </a:solidFill>
              <a:latin typeface="Calibri" charset="0"/>
              <a:ea typeface="Arial" charset="0"/>
              <a:cs typeface="Times New Roman" charset="0"/>
            </a:endParaRPr>
          </a:p>
          <a:p>
            <a:pPr marL="609600" indent="-203200">
              <a:lnSpc>
                <a:spcPct val="115000"/>
              </a:lnSpc>
              <a:spcAft>
                <a:spcPts val="1000"/>
              </a:spcAft>
            </a:pPr>
            <a:r>
              <a:rPr lang="en-AU" sz="2400" dirty="0">
                <a:solidFill>
                  <a:schemeClr val="bg1"/>
                </a:solidFill>
                <a:latin typeface="Times New Roman" charset="0"/>
                <a:ea typeface="Arial" charset="0"/>
                <a:cs typeface="Times New Roman" charset="0"/>
              </a:rPr>
              <a:t>both small and great, </a:t>
            </a:r>
            <a:endParaRPr lang="en-GB" sz="2400" dirty="0">
              <a:solidFill>
                <a:schemeClr val="bg1"/>
              </a:solidFill>
              <a:latin typeface="Calibri" charset="0"/>
              <a:ea typeface="Arial" charset="0"/>
              <a:cs typeface="Times New Roman" charset="0"/>
            </a:endParaRPr>
          </a:p>
          <a:p>
            <a:pPr marL="609600" indent="-609600">
              <a:lnSpc>
                <a:spcPct val="115000"/>
              </a:lnSpc>
              <a:spcAft>
                <a:spcPts val="1000"/>
              </a:spcAft>
              <a:tabLst>
                <a:tab pos="127000" algn="r"/>
                <a:tab pos="254000" algn="l"/>
              </a:tabLst>
            </a:pPr>
            <a:r>
              <a:rPr lang="en-AU" sz="2400" dirty="0">
                <a:solidFill>
                  <a:schemeClr val="bg1"/>
                </a:solidFill>
                <a:latin typeface="Times New Roman" charset="0"/>
                <a:ea typeface="Arial" charset="0"/>
                <a:cs typeface="Times New Roman" charset="0"/>
              </a:rPr>
              <a:t>		and for destroying the destroyers of the earth.” </a:t>
            </a:r>
            <a:endParaRPr lang="en-GB" sz="2400" dirty="0">
              <a:solidFill>
                <a:schemeClr val="bg1"/>
              </a:solidFill>
              <a:latin typeface="Calibri" charset="0"/>
              <a:ea typeface="Arial" charset="0"/>
              <a:cs typeface="Times New Roman" charset="0"/>
            </a:endParaRPr>
          </a:p>
          <a:p>
            <a:pPr marL="609600" indent="-609600">
              <a:lnSpc>
                <a:spcPct val="115000"/>
              </a:lnSpc>
              <a:spcAft>
                <a:spcPts val="1000"/>
              </a:spcAft>
              <a:tabLst>
                <a:tab pos="127000" algn="r"/>
                <a:tab pos="254000" algn="l"/>
              </a:tabLst>
            </a:pPr>
            <a:r>
              <a:rPr lang="en-AU" sz="24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400" b="1" baseline="30000" dirty="0">
                <a:solidFill>
                  <a:schemeClr val="bg1"/>
                </a:solidFill>
                <a:latin typeface="Times New Roman" charset="0"/>
                <a:ea typeface="Arial" charset="0"/>
              </a:rPr>
              <a:t>19 </a:t>
            </a:r>
            <a:r>
              <a:rPr lang="en-AU" sz="2400" dirty="0">
                <a:solidFill>
                  <a:schemeClr val="bg1"/>
                </a:solidFill>
                <a:latin typeface="Times New Roman" charset="0"/>
                <a:ea typeface="Arial" charset="0"/>
              </a:rPr>
              <a:t>Then God’s temple in heaven was opened, and the ark of his covenant was seen within his temple.  There were flashes of lightning, rumblings, peals of thunder, an earthquake, and heavy hail. </a:t>
            </a:r>
            <a:endParaRPr lang="en-GB" sz="24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34002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4099" y="0"/>
            <a:ext cx="9114773" cy="2354491"/>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7 thunders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Some things, we are not meant to know about the end</a:t>
            </a:r>
          </a:p>
          <a:p>
            <a:pPr marL="342900" indent="-342900">
              <a:buFont typeface="Arial" charset="0"/>
              <a:buChar char="•"/>
            </a:pPr>
            <a:r>
              <a:rPr lang="en-US" sz="2100" spc="120" dirty="0" smtClean="0">
                <a:solidFill>
                  <a:schemeClr val="bg1"/>
                </a:solidFill>
                <a:latin typeface="Times New Roman"/>
                <a:cs typeface="Times New Roman"/>
              </a:rPr>
              <a:t>No more delay.  7</a:t>
            </a:r>
            <a:r>
              <a:rPr lang="en-US" sz="2100" spc="120" baseline="30000" dirty="0" smtClean="0">
                <a:solidFill>
                  <a:schemeClr val="bg1"/>
                </a:solidFill>
                <a:latin typeface="Times New Roman"/>
                <a:cs typeface="Times New Roman"/>
              </a:rPr>
              <a:t>th</a:t>
            </a:r>
            <a:r>
              <a:rPr lang="en-US" sz="2100" spc="120" dirty="0" smtClean="0">
                <a:solidFill>
                  <a:schemeClr val="bg1"/>
                </a:solidFill>
                <a:latin typeface="Times New Roman"/>
                <a:cs typeface="Times New Roman"/>
              </a:rPr>
              <a:t> trumpet will reveal Jesus &amp; His Kingdom</a:t>
            </a:r>
          </a:p>
          <a:p>
            <a:pPr marL="342900" indent="-342900">
              <a:buFont typeface="Arial" charset="0"/>
              <a:buChar char="•"/>
            </a:pPr>
            <a:r>
              <a:rPr lang="en-US" sz="2100" spc="120" dirty="0" smtClean="0">
                <a:solidFill>
                  <a:schemeClr val="bg1"/>
                </a:solidFill>
                <a:latin typeface="Times New Roman"/>
                <a:cs typeface="Times New Roman"/>
              </a:rPr>
              <a:t>Scroll sweet in mouth &amp; bitter in stomach.  Devour God’s Word and tell it to the world.  Salvation is sweet.  Judgment is bitter.</a:t>
            </a:r>
          </a:p>
          <a:p>
            <a:pPr marL="342900" indent="-342900">
              <a:buFont typeface="Arial" charset="0"/>
              <a:buChar char="•"/>
            </a:pPr>
            <a:r>
              <a:rPr lang="en-US" sz="2100" spc="120" dirty="0" smtClean="0">
                <a:solidFill>
                  <a:schemeClr val="bg1"/>
                </a:solidFill>
                <a:latin typeface="Times New Roman"/>
                <a:cs typeface="Times New Roman"/>
              </a:rPr>
              <a:t>The Temple is the symbol of God’s presence.  The church continues to be present in the world and He is present with us.</a:t>
            </a:r>
          </a:p>
          <a:p>
            <a:pPr marL="342900" indent="-342900">
              <a:buFont typeface="Arial" charset="0"/>
              <a:buChar char="•"/>
            </a:pPr>
            <a:r>
              <a:rPr lang="en-US" sz="2100" spc="120" dirty="0" smtClean="0">
                <a:solidFill>
                  <a:schemeClr val="bg1"/>
                </a:solidFill>
                <a:latin typeface="Times New Roman"/>
                <a:cs typeface="Times New Roman"/>
              </a:rPr>
              <a:t>Trampled 3.5 years; </a:t>
            </a:r>
            <a:r>
              <a:rPr lang="en-US" sz="1600" spc="120" dirty="0" smtClean="0">
                <a:solidFill>
                  <a:schemeClr val="bg1"/>
                </a:solidFill>
                <a:latin typeface="Times New Roman"/>
                <a:cs typeface="Times New Roman"/>
              </a:rPr>
              <a:t>42 </a:t>
            </a:r>
            <a:r>
              <a:rPr lang="en-US" sz="1600" spc="120" dirty="0" err="1" smtClean="0">
                <a:solidFill>
                  <a:schemeClr val="bg1"/>
                </a:solidFill>
                <a:latin typeface="Times New Roman"/>
                <a:cs typeface="Times New Roman"/>
              </a:rPr>
              <a:t>mths</a:t>
            </a:r>
            <a:r>
              <a:rPr lang="en-US" sz="1600" spc="120" dirty="0" smtClean="0">
                <a:solidFill>
                  <a:schemeClr val="bg1"/>
                </a:solidFill>
                <a:latin typeface="Times New Roman"/>
                <a:cs typeface="Times New Roman"/>
              </a:rPr>
              <a:t>;  1260 days</a:t>
            </a:r>
            <a:r>
              <a:rPr lang="en-US" sz="2100" spc="120" dirty="0" smtClean="0">
                <a:solidFill>
                  <a:schemeClr val="bg1"/>
                </a:solidFill>
                <a:latin typeface="Times New Roman"/>
                <a:cs typeface="Times New Roman"/>
              </a:rPr>
              <a:t> = a time cut short.  It will end.</a:t>
            </a:r>
          </a:p>
        </p:txBody>
      </p:sp>
      <p:sp>
        <p:nvSpPr>
          <p:cNvPr id="3" name="TextBox 2"/>
          <p:cNvSpPr txBox="1"/>
          <p:nvPr/>
        </p:nvSpPr>
        <p:spPr>
          <a:xfrm>
            <a:off x="745348" y="2304256"/>
            <a:ext cx="7575878" cy="923330"/>
          </a:xfrm>
          <a:prstGeom prst="rect">
            <a:avLst/>
          </a:prstGeom>
          <a:noFill/>
          <a:ln w="19050">
            <a:solidFill>
              <a:srgbClr val="FFFF00"/>
            </a:solidFill>
          </a:ln>
        </p:spPr>
        <p:txBody>
          <a:bodyPr wrap="square" rtlCol="0">
            <a:spAutoFit/>
          </a:bodyPr>
          <a:lstStyle/>
          <a:p>
            <a:r>
              <a:rPr lang="en-US" dirty="0" smtClean="0">
                <a:solidFill>
                  <a:srgbClr val="FFFF00"/>
                </a:solidFill>
                <a:latin typeface="Times New Roman" charset="0"/>
                <a:ea typeface="Times New Roman" charset="0"/>
                <a:cs typeface="Times New Roman" charset="0"/>
              </a:rPr>
              <a:t>2 lampstands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 faithful, witnessing, persecuted church</a:t>
            </a:r>
            <a:endParaRPr lang="en-US" dirty="0" smtClean="0">
              <a:solidFill>
                <a:srgbClr val="FFFF00"/>
              </a:solidFill>
              <a:latin typeface="Times New Roman" charset="0"/>
              <a:ea typeface="Times New Roman" charset="0"/>
              <a:cs typeface="Times New Roman" charset="0"/>
            </a:endParaRPr>
          </a:p>
          <a:p>
            <a:r>
              <a:rPr lang="en-US" dirty="0" smtClean="0">
                <a:solidFill>
                  <a:srgbClr val="FFFF00"/>
                </a:solidFill>
                <a:latin typeface="Times New Roman" charset="0"/>
                <a:ea typeface="Times New Roman" charset="0"/>
                <a:cs typeface="Times New Roman" charset="0"/>
              </a:rPr>
              <a:t>2 witnesses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latin typeface="Times New Roman" charset="0"/>
                <a:ea typeface="Times New Roman" charset="0"/>
                <a:cs typeface="Times New Roman" charset="0"/>
              </a:rPr>
              <a:t> their message is trustworthy</a:t>
            </a:r>
          </a:p>
          <a:p>
            <a:r>
              <a:rPr lang="en-US" dirty="0">
                <a:solidFill>
                  <a:srgbClr val="FFFF00"/>
                </a:solidFill>
                <a:latin typeface="Times New Roman" charset="0"/>
                <a:ea typeface="Times New Roman" charset="0"/>
                <a:cs typeface="Times New Roman" charset="0"/>
              </a:rPr>
              <a:t>2 </a:t>
            </a:r>
            <a:r>
              <a:rPr lang="en-US" dirty="0" smtClean="0">
                <a:solidFill>
                  <a:srgbClr val="FFFF00"/>
                </a:solidFill>
                <a:latin typeface="Times New Roman" charset="0"/>
                <a:ea typeface="Times New Roman" charset="0"/>
                <a:cs typeface="Times New Roman" charset="0"/>
              </a:rPr>
              <a:t>olive trees </a:t>
            </a:r>
            <a:r>
              <a:rPr lang="mr-IN" dirty="0" smtClean="0">
                <a:solidFill>
                  <a:schemeClr val="bg1"/>
                </a:solidFill>
                <a:latin typeface="Times New Roman" charset="0"/>
                <a:ea typeface="Times New Roman" charset="0"/>
                <a:cs typeface="Times New Roman" charset="0"/>
              </a:rPr>
              <a:t>–</a:t>
            </a:r>
            <a:r>
              <a:rPr lang="en-US" dirty="0" smtClean="0">
                <a:solidFill>
                  <a:schemeClr val="bg1"/>
                </a:solidFill>
              </a:rPr>
              <a:t> </a:t>
            </a:r>
            <a:r>
              <a:rPr lang="en-US" baseline="30000" dirty="0" smtClean="0">
                <a:solidFill>
                  <a:schemeClr val="bg1"/>
                </a:solidFill>
                <a:latin typeface="Times New Roman" charset="0"/>
                <a:ea typeface="Times New Roman" charset="0"/>
                <a:cs typeface="Times New Roman" charset="0"/>
              </a:rPr>
              <a:t>Zechariah 4  </a:t>
            </a:r>
            <a:r>
              <a:rPr lang="en-US" dirty="0" smtClean="0">
                <a:solidFill>
                  <a:srgbClr val="FFFF00"/>
                </a:solidFill>
                <a:latin typeface="Comic Sans MS" charset="0"/>
                <a:ea typeface="Comic Sans MS" charset="0"/>
                <a:cs typeface="Comic Sans MS" charset="0"/>
              </a:rPr>
              <a:t>Not by might;  Not by power; but by my Spirit...</a:t>
            </a:r>
            <a:endParaRPr lang="en-US" dirty="0">
              <a:solidFill>
                <a:srgbClr val="FFFF00"/>
              </a:solidFill>
              <a:latin typeface="Comic Sans MS" charset="0"/>
              <a:ea typeface="Comic Sans MS" charset="0"/>
              <a:cs typeface="Comic Sans MS" charset="0"/>
            </a:endParaRPr>
          </a:p>
        </p:txBody>
      </p:sp>
      <p:sp>
        <p:nvSpPr>
          <p:cNvPr id="5" name="TextBox 4"/>
          <p:cNvSpPr txBox="1"/>
          <p:nvPr/>
        </p:nvSpPr>
        <p:spPr>
          <a:xfrm>
            <a:off x="-29266" y="3218188"/>
            <a:ext cx="9114773" cy="1384995"/>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2 witnesses represent all of God’s faithful witnesses, in the power of God, calling the world to repentance</a:t>
            </a:r>
          </a:p>
          <a:p>
            <a:pPr marL="342900" indent="-342900">
              <a:buFont typeface="Arial" charset="0"/>
              <a:buChar char="•"/>
            </a:pPr>
            <a:r>
              <a:rPr lang="en-US" sz="2100" spc="120" dirty="0" smtClean="0">
                <a:solidFill>
                  <a:schemeClr val="bg1"/>
                </a:solidFill>
                <a:latin typeface="Times New Roman"/>
                <a:cs typeface="Times New Roman"/>
              </a:rPr>
              <a:t>Hated and killed because of it.</a:t>
            </a:r>
          </a:p>
          <a:p>
            <a:pPr marL="342900" indent="-342900">
              <a:buFont typeface="Arial" charset="0"/>
              <a:buChar char="•"/>
            </a:pPr>
            <a:r>
              <a:rPr lang="en-US" sz="2100" spc="120" dirty="0" smtClean="0">
                <a:solidFill>
                  <a:schemeClr val="bg1"/>
                </a:solidFill>
                <a:latin typeface="Times New Roman"/>
                <a:cs typeface="Times New Roman"/>
              </a:rPr>
              <a:t>The great city </a:t>
            </a:r>
            <a:r>
              <a:rPr lang="mr-IN" sz="2100" spc="120" dirty="0" smtClean="0">
                <a:solidFill>
                  <a:schemeClr val="bg1"/>
                </a:solidFill>
                <a:latin typeface="Times New Roman"/>
                <a:cs typeface="Times New Roman"/>
              </a:rPr>
              <a:t>–</a:t>
            </a:r>
            <a:r>
              <a:rPr lang="en-US" sz="2100" spc="120" dirty="0" smtClean="0">
                <a:solidFill>
                  <a:schemeClr val="bg1"/>
                </a:solidFill>
                <a:latin typeface="Times New Roman"/>
                <a:cs typeface="Times New Roman"/>
              </a:rPr>
              <a:t> </a:t>
            </a:r>
            <a:r>
              <a:rPr lang="en-US" sz="2100" i="1" spc="120" dirty="0" smtClean="0">
                <a:solidFill>
                  <a:schemeClr val="bg1"/>
                </a:solidFill>
                <a:latin typeface="Times New Roman"/>
                <a:cs typeface="Times New Roman"/>
              </a:rPr>
              <a:t>man in organised community and opposed to God</a:t>
            </a:r>
            <a:r>
              <a:rPr lang="en-US" sz="2100" spc="120" dirty="0" smtClean="0">
                <a:solidFill>
                  <a:schemeClr val="bg1"/>
                </a:solidFill>
                <a:latin typeface="Times New Roman"/>
                <a:cs typeface="Times New Roman"/>
              </a:rPr>
              <a:t>.</a:t>
            </a:r>
          </a:p>
        </p:txBody>
      </p:sp>
      <p:sp>
        <p:nvSpPr>
          <p:cNvPr id="2" name="TextBox 1"/>
          <p:cNvSpPr txBox="1"/>
          <p:nvPr/>
        </p:nvSpPr>
        <p:spPr>
          <a:xfrm>
            <a:off x="107504" y="4627907"/>
            <a:ext cx="1872208" cy="461665"/>
          </a:xfrm>
          <a:prstGeom prst="rect">
            <a:avLst/>
          </a:prstGeom>
          <a:noFill/>
        </p:spPr>
        <p:txBody>
          <a:bodyPr wrap="square" rtlCol="0">
            <a:spAutoFit/>
          </a:bodyPr>
          <a:lstStyle/>
          <a:p>
            <a:r>
              <a:rPr lang="en-US" sz="2400" smtClean="0">
                <a:solidFill>
                  <a:srgbClr val="FFFF00"/>
                </a:solidFill>
                <a:latin typeface="Times New Roman" charset="0"/>
                <a:ea typeface="Times New Roman" charset="0"/>
                <a:cs typeface="Times New Roman" charset="0"/>
              </a:rPr>
              <a:t>7</a:t>
            </a:r>
            <a:r>
              <a:rPr lang="en-US" sz="2400" baseline="30000" smtClean="0">
                <a:solidFill>
                  <a:srgbClr val="FFFF00"/>
                </a:solidFill>
                <a:latin typeface="Times New Roman" charset="0"/>
                <a:ea typeface="Times New Roman" charset="0"/>
                <a:cs typeface="Times New Roman" charset="0"/>
              </a:rPr>
              <a:t>th</a:t>
            </a:r>
            <a:r>
              <a:rPr lang="en-US" sz="2400" smtClean="0">
                <a:solidFill>
                  <a:srgbClr val="FFFF00"/>
                </a:solidFill>
                <a:latin typeface="Times New Roman" charset="0"/>
                <a:ea typeface="Times New Roman" charset="0"/>
                <a:cs typeface="Times New Roman" charset="0"/>
              </a:rPr>
              <a:t> Trumpet</a:t>
            </a:r>
            <a:endParaRPr lang="en-US" sz="2400">
              <a:solidFill>
                <a:srgbClr val="FFFF00"/>
              </a:solidFill>
              <a:latin typeface="Times New Roman" charset="0"/>
              <a:ea typeface="Times New Roman" charset="0"/>
              <a:cs typeface="Times New Roman" charset="0"/>
            </a:endParaRPr>
          </a:p>
        </p:txBody>
      </p:sp>
      <p:sp>
        <p:nvSpPr>
          <p:cNvPr id="6" name="TextBox 5"/>
          <p:cNvSpPr txBox="1"/>
          <p:nvPr/>
        </p:nvSpPr>
        <p:spPr>
          <a:xfrm>
            <a:off x="1755457" y="4653171"/>
            <a:ext cx="7308304" cy="1061829"/>
          </a:xfrm>
          <a:prstGeom prst="rect">
            <a:avLst/>
          </a:prstGeom>
          <a:noFill/>
        </p:spPr>
        <p:txBody>
          <a:bodyPr wrap="square" rtlCol="0">
            <a:spAutoFit/>
          </a:bodyPr>
          <a:lstStyle/>
          <a:p>
            <a:pPr marL="342900" indent="-342900">
              <a:buFont typeface="Arial" charset="0"/>
              <a:buChar char="•"/>
            </a:pPr>
            <a:r>
              <a:rPr lang="en-US" sz="2100" spc="120" dirty="0" smtClean="0">
                <a:solidFill>
                  <a:schemeClr val="bg1"/>
                </a:solidFill>
                <a:latin typeface="Times New Roman"/>
                <a:cs typeface="Times New Roman"/>
              </a:rPr>
              <a:t>Jesus comes in His Kingdom</a:t>
            </a:r>
          </a:p>
          <a:p>
            <a:pPr marL="342900" indent="-342900">
              <a:buFont typeface="Arial" charset="0"/>
              <a:buChar char="•"/>
            </a:pPr>
            <a:r>
              <a:rPr lang="en-US" sz="2100" spc="120" dirty="0" smtClean="0">
                <a:solidFill>
                  <a:schemeClr val="bg1"/>
                </a:solidFill>
                <a:latin typeface="Times New Roman"/>
                <a:cs typeface="Times New Roman"/>
              </a:rPr>
              <a:t>The faithful witnesses are raised from the dead</a:t>
            </a:r>
          </a:p>
          <a:p>
            <a:pPr marL="342900" indent="-342900">
              <a:buFont typeface="Arial" charset="0"/>
              <a:buChar char="•"/>
            </a:pPr>
            <a:r>
              <a:rPr lang="en-US" sz="2100" spc="120" dirty="0" smtClean="0">
                <a:solidFill>
                  <a:schemeClr val="bg1"/>
                </a:solidFill>
                <a:latin typeface="Times New Roman"/>
                <a:cs typeface="Times New Roman"/>
              </a:rPr>
              <a:t>His servants rewarded</a:t>
            </a:r>
          </a:p>
        </p:txBody>
      </p:sp>
      <p:sp>
        <p:nvSpPr>
          <p:cNvPr id="7" name="TextBox 6"/>
          <p:cNvSpPr txBox="1"/>
          <p:nvPr/>
        </p:nvSpPr>
        <p:spPr>
          <a:xfrm>
            <a:off x="5796136" y="5324093"/>
            <a:ext cx="3226845" cy="415498"/>
          </a:xfrm>
          <a:prstGeom prst="rect">
            <a:avLst/>
          </a:prstGeom>
          <a:noFill/>
        </p:spPr>
        <p:txBody>
          <a:bodyPr wrap="square" rtlCol="0">
            <a:spAutoFit/>
          </a:bodyPr>
          <a:lstStyle/>
          <a:p>
            <a:pPr marL="342900" indent="-342900">
              <a:buFont typeface="Arial" charset="0"/>
              <a:buChar char="•"/>
            </a:pPr>
            <a:r>
              <a:rPr lang="en-US" sz="2100" spc="120" smtClean="0">
                <a:solidFill>
                  <a:schemeClr val="bg1"/>
                </a:solidFill>
                <a:latin typeface="Times New Roman"/>
                <a:cs typeface="Times New Roman"/>
              </a:rPr>
              <a:t>The </a:t>
            </a:r>
            <a:r>
              <a:rPr lang="en-US" sz="2100" spc="120" dirty="0" smtClean="0">
                <a:solidFill>
                  <a:schemeClr val="bg1"/>
                </a:solidFill>
                <a:latin typeface="Times New Roman"/>
                <a:cs typeface="Times New Roman"/>
              </a:rPr>
              <a:t>dead are judged</a:t>
            </a:r>
            <a:endParaRPr lang="en-US" sz="21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030865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10 &amp; 11</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47536"/>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charset="0"/>
                <a:ea typeface="Arial" charset="0"/>
              </a:rPr>
              <a:t>10 </a:t>
            </a:r>
            <a:r>
              <a:rPr lang="en-AU" sz="2800" dirty="0">
                <a:solidFill>
                  <a:schemeClr val="bg1"/>
                </a:solidFill>
                <a:latin typeface="Times New Roman" charset="0"/>
                <a:ea typeface="Arial" charset="0"/>
              </a:rPr>
              <a:t>Then I saw another mighty angel coming down from heaven, wrapped in a cloud, with a rainbow over his head, and his face was like the sun, and his legs like pillars of fire.  </a:t>
            </a:r>
            <a:r>
              <a:rPr lang="en-AU" sz="2800" b="1" baseline="30000" dirty="0">
                <a:solidFill>
                  <a:schemeClr val="bg1"/>
                </a:solidFill>
                <a:latin typeface="Times New Roman" charset="0"/>
                <a:ea typeface="Arial" charset="0"/>
              </a:rPr>
              <a:t>2 </a:t>
            </a:r>
            <a:r>
              <a:rPr lang="en-AU" sz="2800" dirty="0">
                <a:solidFill>
                  <a:schemeClr val="bg1"/>
                </a:solidFill>
                <a:latin typeface="Times New Roman" charset="0"/>
                <a:ea typeface="Arial" charset="0"/>
              </a:rPr>
              <a:t>He had a little scroll open in his hand.  And he set his right foot on the sea, and his left foot on the land, </a:t>
            </a:r>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and called out with a loud voice, like a lion roaring.  When he called out, the seven thunders sounded.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And when the seven thunders had sounded, I was about to write, but I heard a voice from heaven saying, “Seal up what the seven thunders have said, and do not write it down.”</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4467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charset="0"/>
                <a:ea typeface="Arial" charset="0"/>
                <a:cs typeface="Times New Roman" charset="0"/>
              </a:rPr>
              <a:t>5 </a:t>
            </a:r>
            <a:r>
              <a:rPr lang="en-AU" sz="2800" dirty="0">
                <a:solidFill>
                  <a:schemeClr val="bg1"/>
                </a:solidFill>
                <a:latin typeface="Times New Roman" charset="0"/>
                <a:ea typeface="Arial" charset="0"/>
                <a:cs typeface="Times New Roman" charset="0"/>
              </a:rPr>
              <a:t>And the angel whom I saw standing on the sea and on the land raised his right hand to heaven </a:t>
            </a:r>
            <a:r>
              <a:rPr lang="en-AU" sz="2800" b="1" baseline="30000" dirty="0">
                <a:solidFill>
                  <a:schemeClr val="bg1"/>
                </a:solidFill>
                <a:latin typeface="Times New Roman" charset="0"/>
                <a:ea typeface="Arial" charset="0"/>
                <a:cs typeface="Times New Roman" charset="0"/>
              </a:rPr>
              <a:t>6 </a:t>
            </a:r>
            <a:r>
              <a:rPr lang="en-AU" sz="2800" dirty="0">
                <a:solidFill>
                  <a:schemeClr val="bg1"/>
                </a:solidFill>
                <a:latin typeface="Times New Roman" charset="0"/>
                <a:ea typeface="Arial" charset="0"/>
                <a:cs typeface="Times New Roman" charset="0"/>
              </a:rPr>
              <a:t>and swore by him who lives forever and ever, who created heaven and what is in it, the earth and what is in it, and the sea and what is in it, that there would be no more delay, </a:t>
            </a:r>
            <a:r>
              <a:rPr lang="en-AU" sz="2800" b="1" baseline="30000" dirty="0">
                <a:solidFill>
                  <a:schemeClr val="bg1"/>
                </a:solidFill>
                <a:latin typeface="Times New Roman" charset="0"/>
                <a:ea typeface="Arial" charset="0"/>
                <a:cs typeface="Times New Roman" charset="0"/>
              </a:rPr>
              <a:t>7 </a:t>
            </a:r>
            <a:r>
              <a:rPr lang="en-AU" sz="2800" dirty="0">
                <a:solidFill>
                  <a:schemeClr val="bg1"/>
                </a:solidFill>
                <a:latin typeface="Times New Roman" charset="0"/>
                <a:ea typeface="Arial" charset="0"/>
                <a:cs typeface="Times New Roman" charset="0"/>
              </a:rPr>
              <a:t>but that in the days of the trumpet call to be sounded by the seventh angel, the mystery of God would be fulfilled, just as he announced to his servants the prophets. </a:t>
            </a:r>
            <a:r>
              <a:rPr lang="en-AU" sz="2000" dirty="0">
                <a:solidFill>
                  <a:schemeClr val="bg1"/>
                </a:solidFill>
                <a:latin typeface="Times New Roman" charset="0"/>
                <a:ea typeface="Arial" charset="0"/>
                <a:cs typeface="Times New Roman" charset="0"/>
              </a:rPr>
              <a:t> </a:t>
            </a:r>
            <a:endParaRPr lang="en-GB" sz="2000" dirty="0">
              <a:solidFill>
                <a:schemeClr val="bg1"/>
              </a:solidFill>
              <a:latin typeface="Calibri" charset="0"/>
              <a:ea typeface="Arial" charset="0"/>
              <a:cs typeface="Times New Roman" charset="0"/>
            </a:endParaRPr>
          </a:p>
          <a:p>
            <a:pPr>
              <a:lnSpc>
                <a:spcPct val="115000"/>
              </a:lnSpc>
              <a:spcAft>
                <a:spcPts val="0"/>
              </a:spcAft>
            </a:pPr>
            <a:r>
              <a:rPr lang="en-AU" sz="2000" dirty="0">
                <a:solidFill>
                  <a:schemeClr val="bg1"/>
                </a:solidFill>
                <a:latin typeface="Times New Roman" charset="0"/>
                <a:ea typeface="Arial" charset="0"/>
                <a:cs typeface="Times New Roman" charset="0"/>
              </a:rPr>
              <a:t> </a:t>
            </a:r>
            <a:endParaRPr lang="en-GB" sz="20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8 </a:t>
            </a:r>
            <a:r>
              <a:rPr lang="en-AU" sz="2800" dirty="0">
                <a:solidFill>
                  <a:schemeClr val="bg1"/>
                </a:solidFill>
                <a:latin typeface="Times New Roman" charset="0"/>
                <a:ea typeface="Arial" charset="0"/>
              </a:rPr>
              <a:t>Then the voice that I had heard from heaven spoke to me again, saying, “Go, take the scroll that is open in the hand of the angel who is standing on the sea and on the land</a:t>
            </a:r>
            <a:r>
              <a:rPr lang="en-AU" sz="2800" dirty="0" smtClean="0">
                <a:solidFill>
                  <a:schemeClr val="bg1"/>
                </a:solidFill>
                <a:latin typeface="Times New Roman" charset="0"/>
                <a:ea typeface="Arial" charset="0"/>
              </a:rPr>
              <a:t>.”</a:t>
            </a:r>
            <a:endParaRPr lang="en-GB" sz="27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674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smtClean="0">
                <a:solidFill>
                  <a:schemeClr val="bg1"/>
                </a:solidFill>
                <a:latin typeface="Times New Roman" charset="0"/>
                <a:ea typeface="Arial" charset="0"/>
              </a:rPr>
              <a:t>9 </a:t>
            </a:r>
            <a:r>
              <a:rPr lang="en-AU" sz="2800" dirty="0" smtClean="0">
                <a:solidFill>
                  <a:schemeClr val="bg1"/>
                </a:solidFill>
                <a:latin typeface="Times New Roman" charset="0"/>
                <a:ea typeface="Arial" charset="0"/>
              </a:rPr>
              <a:t>So I went to the angel and told him to give me the little scroll.  And he said to me, “Take and eat it; it will make your stomach bitter, but in your mouth it will be sweet as honey.” </a:t>
            </a:r>
            <a:r>
              <a:rPr lang="en-AU" sz="2800" b="1" baseline="30000" dirty="0" smtClean="0">
                <a:solidFill>
                  <a:schemeClr val="bg1"/>
                </a:solidFill>
                <a:latin typeface="Times New Roman" charset="0"/>
                <a:ea typeface="Arial" charset="0"/>
              </a:rPr>
              <a:t>10 </a:t>
            </a:r>
            <a:r>
              <a:rPr lang="en-AU" sz="2800" dirty="0" smtClean="0">
                <a:solidFill>
                  <a:schemeClr val="bg1"/>
                </a:solidFill>
                <a:latin typeface="Times New Roman" charset="0"/>
                <a:ea typeface="Arial" charset="0"/>
              </a:rPr>
              <a:t>And I took the little scroll from the hand of the angel and ate it.  It was sweet as honey in my mouth, but when I had eaten it my stomach was made bitter.  </a:t>
            </a:r>
            <a:r>
              <a:rPr lang="en-AU" sz="2800" b="1" baseline="30000" dirty="0" smtClean="0">
                <a:solidFill>
                  <a:schemeClr val="bg1"/>
                </a:solidFill>
                <a:latin typeface="Times New Roman" charset="0"/>
                <a:ea typeface="Arial" charset="0"/>
              </a:rPr>
              <a:t>11 </a:t>
            </a:r>
            <a:r>
              <a:rPr lang="en-AU" sz="2800" dirty="0" smtClean="0">
                <a:solidFill>
                  <a:schemeClr val="bg1"/>
                </a:solidFill>
                <a:latin typeface="Times New Roman" charset="0"/>
                <a:ea typeface="Arial" charset="0"/>
              </a:rPr>
              <a:t>And I was told, “You must again prophesy about many peoples and nations and languages and kings.”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5077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400" b="1" dirty="0">
                <a:solidFill>
                  <a:schemeClr val="bg1"/>
                </a:solidFill>
                <a:latin typeface="Times New Roman" charset="0"/>
                <a:ea typeface="Arial" charset="0"/>
                <a:cs typeface="Times New Roman" charset="0"/>
              </a:rPr>
              <a:t>11 </a:t>
            </a:r>
            <a:r>
              <a:rPr lang="en-AU" sz="2400" dirty="0">
                <a:solidFill>
                  <a:schemeClr val="bg1"/>
                </a:solidFill>
                <a:latin typeface="Times New Roman" charset="0"/>
                <a:ea typeface="Arial" charset="0"/>
                <a:cs typeface="Times New Roman" charset="0"/>
              </a:rPr>
              <a:t>Then I was given a measuring rod like a staff, and I was told, “Rise and measure the temple of God and the altar and those who worship there, </a:t>
            </a:r>
            <a:r>
              <a:rPr lang="en-AU" sz="2400" b="1" baseline="30000" dirty="0">
                <a:solidFill>
                  <a:schemeClr val="bg1"/>
                </a:solidFill>
                <a:latin typeface="Times New Roman" charset="0"/>
                <a:ea typeface="Arial" charset="0"/>
                <a:cs typeface="Times New Roman" charset="0"/>
              </a:rPr>
              <a:t>2 </a:t>
            </a:r>
            <a:r>
              <a:rPr lang="en-AU" sz="2400" dirty="0">
                <a:solidFill>
                  <a:schemeClr val="bg1"/>
                </a:solidFill>
                <a:latin typeface="Times New Roman" charset="0"/>
                <a:ea typeface="Arial" charset="0"/>
                <a:cs typeface="Times New Roman" charset="0"/>
              </a:rPr>
              <a:t>but do not measure the court outside the temple; leave that out, for it is given over to the nations, and they will trample the holy city for forty-two months.  </a:t>
            </a:r>
            <a:r>
              <a:rPr lang="en-AU" sz="2400" b="1" baseline="30000" dirty="0">
                <a:solidFill>
                  <a:schemeClr val="bg1"/>
                </a:solidFill>
                <a:latin typeface="Times New Roman" charset="0"/>
                <a:ea typeface="Arial" charset="0"/>
                <a:cs typeface="Times New Roman" charset="0"/>
              </a:rPr>
              <a:t>3 </a:t>
            </a:r>
            <a:r>
              <a:rPr lang="en-AU" sz="2400" dirty="0">
                <a:solidFill>
                  <a:schemeClr val="bg1"/>
                </a:solidFill>
                <a:latin typeface="Times New Roman" charset="0"/>
                <a:ea typeface="Arial" charset="0"/>
                <a:cs typeface="Times New Roman" charset="0"/>
              </a:rPr>
              <a:t>And I will grant authority to my two witnesses, and they will prophesy for 1,260 days, clothed in sackcloth.” </a:t>
            </a:r>
            <a:endParaRPr lang="en-GB" sz="2400" dirty="0">
              <a:solidFill>
                <a:schemeClr val="bg1"/>
              </a:solidFill>
              <a:latin typeface="Calibri" charset="0"/>
              <a:ea typeface="Arial" charset="0"/>
              <a:cs typeface="Times New Roman" charset="0"/>
            </a:endParaRPr>
          </a:p>
          <a:p>
            <a:pPr>
              <a:lnSpc>
                <a:spcPct val="115000"/>
              </a:lnSpc>
              <a:spcAft>
                <a:spcPts val="0"/>
              </a:spcAft>
            </a:pPr>
            <a:r>
              <a:rPr lang="en-AU" sz="24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400" b="1" baseline="30000" dirty="0">
                <a:solidFill>
                  <a:schemeClr val="bg1"/>
                </a:solidFill>
                <a:latin typeface="Times New Roman" charset="0"/>
                <a:ea typeface="Arial" charset="0"/>
              </a:rPr>
              <a:t>4 </a:t>
            </a:r>
            <a:r>
              <a:rPr lang="en-AU" sz="2400" dirty="0">
                <a:solidFill>
                  <a:schemeClr val="bg1"/>
                </a:solidFill>
                <a:latin typeface="Times New Roman" charset="0"/>
                <a:ea typeface="Arial" charset="0"/>
              </a:rPr>
              <a:t>These are the two olive trees and the two lampstands that stand before the Lord of the earth.  </a:t>
            </a:r>
            <a:r>
              <a:rPr lang="en-AU" sz="2400" b="1" baseline="30000" dirty="0">
                <a:solidFill>
                  <a:schemeClr val="bg1"/>
                </a:solidFill>
                <a:latin typeface="Times New Roman" charset="0"/>
                <a:ea typeface="Arial" charset="0"/>
              </a:rPr>
              <a:t>5 </a:t>
            </a:r>
            <a:r>
              <a:rPr lang="en-AU" sz="2400" dirty="0">
                <a:solidFill>
                  <a:schemeClr val="bg1"/>
                </a:solidFill>
                <a:latin typeface="Times New Roman" charset="0"/>
                <a:ea typeface="Arial" charset="0"/>
              </a:rPr>
              <a:t>And if anyone would harm them, fire pours from their mouth and consumes their foes.  If anyone would harm them, this is how he is doomed to be killed.  </a:t>
            </a:r>
            <a:r>
              <a:rPr lang="en-AU" sz="2400" b="1" baseline="30000" dirty="0">
                <a:solidFill>
                  <a:schemeClr val="bg1"/>
                </a:solidFill>
                <a:latin typeface="Times New Roman" charset="0"/>
                <a:ea typeface="Arial" charset="0"/>
              </a:rPr>
              <a:t>6 </a:t>
            </a:r>
            <a:r>
              <a:rPr lang="en-AU" sz="2400" dirty="0">
                <a:solidFill>
                  <a:schemeClr val="bg1"/>
                </a:solidFill>
                <a:latin typeface="Times New Roman" charset="0"/>
                <a:ea typeface="Arial" charset="0"/>
              </a:rPr>
              <a:t>They have the power to shut the sky, that no rain may fall during the days of their prophesying, and they have power over the waters to turn them into blood and to strike the earth with every kind of plague, as often as they desire.</a:t>
            </a:r>
            <a:r>
              <a:rPr lang="en-GB" sz="2400" dirty="0">
                <a:solidFill>
                  <a:schemeClr val="bg1"/>
                </a:solidFill>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941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400" b="1" baseline="30000" dirty="0">
                <a:solidFill>
                  <a:schemeClr val="bg1"/>
                </a:solidFill>
                <a:latin typeface="Times New Roman" charset="0"/>
                <a:ea typeface="Arial" charset="0"/>
              </a:rPr>
              <a:t>7 </a:t>
            </a:r>
            <a:r>
              <a:rPr lang="en-AU" sz="2400" dirty="0">
                <a:solidFill>
                  <a:schemeClr val="bg1"/>
                </a:solidFill>
                <a:latin typeface="Times New Roman" charset="0"/>
                <a:ea typeface="Arial" charset="0"/>
              </a:rPr>
              <a:t>And when they have finished their testimony, the beast that rises from the bottomless pit will make war on them and conquer them and kill them, </a:t>
            </a:r>
            <a:r>
              <a:rPr lang="en-AU" sz="2400" b="1" baseline="30000" dirty="0">
                <a:solidFill>
                  <a:schemeClr val="bg1"/>
                </a:solidFill>
                <a:latin typeface="Times New Roman" charset="0"/>
                <a:ea typeface="Arial" charset="0"/>
              </a:rPr>
              <a:t>8 </a:t>
            </a:r>
            <a:r>
              <a:rPr lang="en-AU" sz="2400" dirty="0">
                <a:solidFill>
                  <a:schemeClr val="bg1"/>
                </a:solidFill>
                <a:latin typeface="Times New Roman" charset="0"/>
                <a:ea typeface="Arial" charset="0"/>
              </a:rPr>
              <a:t>and their dead bodies will lie in the street of the great city that symbolically is called Sodom and Egypt, where their Lord was crucified.  </a:t>
            </a:r>
            <a:r>
              <a:rPr lang="en-AU" sz="2400" b="1" baseline="30000" dirty="0">
                <a:solidFill>
                  <a:schemeClr val="bg1"/>
                </a:solidFill>
                <a:latin typeface="Times New Roman" charset="0"/>
                <a:ea typeface="Arial" charset="0"/>
              </a:rPr>
              <a:t>9 </a:t>
            </a:r>
            <a:r>
              <a:rPr lang="en-AU" sz="2400" dirty="0">
                <a:solidFill>
                  <a:schemeClr val="bg1"/>
                </a:solidFill>
                <a:latin typeface="Times New Roman" charset="0"/>
                <a:ea typeface="Arial" charset="0"/>
              </a:rPr>
              <a:t>For three and a half days some from the peoples and tribes and languages and nations will gaze at their dead bodies and refuse to let them be placed in a tomb, </a:t>
            </a:r>
            <a:r>
              <a:rPr lang="en-AU" sz="2400" b="1" baseline="30000" dirty="0">
                <a:solidFill>
                  <a:schemeClr val="bg1"/>
                </a:solidFill>
                <a:latin typeface="Times New Roman" charset="0"/>
                <a:ea typeface="Arial" charset="0"/>
              </a:rPr>
              <a:t>10 </a:t>
            </a:r>
            <a:r>
              <a:rPr lang="en-AU" sz="2400" dirty="0">
                <a:solidFill>
                  <a:schemeClr val="bg1"/>
                </a:solidFill>
                <a:latin typeface="Times New Roman" charset="0"/>
                <a:ea typeface="Arial" charset="0"/>
              </a:rPr>
              <a:t>and those who dwell on the earth will rejoice over them and make merry and exchange presents, because these two prophets had been a torment to those who dwell on the earth.  </a:t>
            </a:r>
            <a:r>
              <a:rPr lang="en-AU" sz="2400" b="1" baseline="30000" dirty="0">
                <a:solidFill>
                  <a:schemeClr val="bg1"/>
                </a:solidFill>
                <a:latin typeface="Times New Roman" charset="0"/>
                <a:ea typeface="Arial" charset="0"/>
              </a:rPr>
              <a:t>11 </a:t>
            </a:r>
            <a:r>
              <a:rPr lang="en-AU" sz="2400" dirty="0">
                <a:solidFill>
                  <a:schemeClr val="bg1"/>
                </a:solidFill>
                <a:latin typeface="Times New Roman" charset="0"/>
                <a:ea typeface="Arial" charset="0"/>
              </a:rPr>
              <a:t>But after the three and a half days a breath of life from God entered them, and they stood up on their feet, and great fear fell on those who saw them.  </a:t>
            </a:r>
            <a:r>
              <a:rPr lang="en-AU" sz="2400" b="1" baseline="30000" dirty="0">
                <a:solidFill>
                  <a:schemeClr val="bg1"/>
                </a:solidFill>
                <a:latin typeface="Times New Roman" charset="0"/>
                <a:ea typeface="Arial" charset="0"/>
              </a:rPr>
              <a:t>12 </a:t>
            </a:r>
            <a:r>
              <a:rPr lang="en-AU" sz="2400" dirty="0">
                <a:solidFill>
                  <a:schemeClr val="bg1"/>
                </a:solidFill>
                <a:latin typeface="Times New Roman" charset="0"/>
                <a:ea typeface="Arial" charset="0"/>
              </a:rPr>
              <a:t>Then they heard a loud voice from heaven saying to them, “Come up here!” And they went up to heaven in a cloud, and their enemies watched them.</a:t>
            </a:r>
            <a:r>
              <a:rPr lang="en-GB" sz="2400" dirty="0">
                <a:solidFill>
                  <a:schemeClr val="bg1"/>
                </a:solidFill>
              </a:rPr>
              <a:t> </a:t>
            </a:r>
            <a:endParaRPr lang="en-GB" sz="24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83987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43170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13 </a:t>
            </a:r>
            <a:r>
              <a:rPr lang="en-AU" sz="2800" dirty="0">
                <a:solidFill>
                  <a:schemeClr val="bg1"/>
                </a:solidFill>
                <a:latin typeface="Times New Roman" charset="0"/>
                <a:ea typeface="Arial" charset="0"/>
                <a:cs typeface="Times New Roman" charset="0"/>
              </a:rPr>
              <a:t>And at that hour there was a great earthquake, and a tenth of the city fell.  Seven thousand people were killed in the earthquake, and the rest were terrified and gave glory to the God of heaven.  </a:t>
            </a:r>
            <a:endParaRPr lang="en-GB" sz="24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14 </a:t>
            </a:r>
            <a:r>
              <a:rPr lang="en-AU" sz="2800" dirty="0">
                <a:solidFill>
                  <a:schemeClr val="bg1"/>
                </a:solidFill>
                <a:latin typeface="Times New Roman" charset="0"/>
                <a:ea typeface="Arial" charset="0"/>
              </a:rPr>
              <a:t>The second woe has passed; behold, the third woe is soon to come.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07675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Revelation so far:</a:t>
            </a:r>
          </a:p>
        </p:txBody>
      </p:sp>
      <p:sp>
        <p:nvSpPr>
          <p:cNvPr id="15" name="TextBox 14"/>
          <p:cNvSpPr txBox="1"/>
          <p:nvPr/>
        </p:nvSpPr>
        <p:spPr>
          <a:xfrm>
            <a:off x="0" y="265212"/>
            <a:ext cx="9114773" cy="2462213"/>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Jesus walking among the 7 churches</a:t>
            </a:r>
          </a:p>
          <a:p>
            <a:pPr marL="342900" indent="-342900">
              <a:buFont typeface="Arial" charset="0"/>
              <a:buChar char="•"/>
            </a:pPr>
            <a:r>
              <a:rPr lang="en-US" sz="2200" spc="120" dirty="0" smtClean="0">
                <a:solidFill>
                  <a:schemeClr val="bg1"/>
                </a:solidFill>
                <a:latin typeface="Times New Roman"/>
                <a:cs typeface="Times New Roman"/>
              </a:rPr>
              <a:t>7 letters to 7 churches</a:t>
            </a:r>
          </a:p>
          <a:p>
            <a:pPr marL="342900" indent="-342900">
              <a:buFont typeface="Arial" charset="0"/>
              <a:buChar char="•"/>
            </a:pPr>
            <a:r>
              <a:rPr lang="en-US" sz="2200" spc="120" dirty="0" smtClean="0">
                <a:solidFill>
                  <a:schemeClr val="bg1"/>
                </a:solidFill>
                <a:latin typeface="Times New Roman"/>
                <a:cs typeface="Times New Roman"/>
              </a:rPr>
              <a:t>The throne room of Heaven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Jesus is worthy</a:t>
            </a:r>
          </a:p>
          <a:p>
            <a:pPr marL="342900" indent="-342900">
              <a:buFont typeface="Arial" charset="0"/>
              <a:buChar char="•"/>
            </a:pPr>
            <a:r>
              <a:rPr lang="en-US" sz="2200" b="1" spc="120" dirty="0" smtClean="0">
                <a:solidFill>
                  <a:schemeClr val="bg1"/>
                </a:solidFill>
                <a:latin typeface="Times New Roman"/>
                <a:cs typeface="Times New Roman"/>
              </a:rPr>
              <a:t>The </a:t>
            </a:r>
            <a:r>
              <a:rPr lang="en-US" sz="2200" b="1" u="sng" spc="120" dirty="0" smtClean="0">
                <a:solidFill>
                  <a:schemeClr val="bg1"/>
                </a:solidFill>
                <a:latin typeface="Times New Roman"/>
                <a:cs typeface="Times New Roman"/>
              </a:rPr>
              <a:t>7 seals</a:t>
            </a:r>
            <a:r>
              <a:rPr lang="en-US" sz="2200" spc="120" dirty="0" smtClean="0">
                <a:solidFill>
                  <a:schemeClr val="bg1"/>
                </a:solidFill>
                <a:latin typeface="Times New Roman"/>
                <a:cs typeface="Times New Roman"/>
              </a:rPr>
              <a:t>... </a:t>
            </a:r>
            <a:r>
              <a:rPr lang="en-US" sz="2200" spc="120" dirty="0" smtClean="0">
                <a:solidFill>
                  <a:schemeClr val="bg1"/>
                </a:solidFill>
                <a:latin typeface="Times New Roman"/>
                <a:cs typeface="Times New Roman"/>
              </a:rPr>
              <a:t>Like a Table of Contents, revealing what will come in the Revelation</a:t>
            </a:r>
          </a:p>
          <a:p>
            <a:pPr marL="342900" indent="-342900">
              <a:buFont typeface="Arial" charset="0"/>
              <a:buChar char="•"/>
            </a:pPr>
            <a:r>
              <a:rPr lang="en-US" sz="2200" b="1" spc="120" dirty="0">
                <a:solidFill>
                  <a:schemeClr val="bg1"/>
                </a:solidFill>
                <a:latin typeface="Times New Roman"/>
                <a:cs typeface="Times New Roman"/>
              </a:rPr>
              <a:t>The </a:t>
            </a:r>
            <a:r>
              <a:rPr lang="en-US" sz="2200" b="1" u="sng" spc="120" dirty="0">
                <a:solidFill>
                  <a:schemeClr val="bg1"/>
                </a:solidFill>
                <a:latin typeface="Times New Roman"/>
                <a:cs typeface="Times New Roman"/>
              </a:rPr>
              <a:t>7 </a:t>
            </a:r>
            <a:r>
              <a:rPr lang="en-US" sz="2200" b="1" u="sng" spc="120" dirty="0" smtClean="0">
                <a:solidFill>
                  <a:schemeClr val="bg1"/>
                </a:solidFill>
                <a:latin typeface="Times New Roman"/>
                <a:cs typeface="Times New Roman"/>
              </a:rPr>
              <a:t>trumpets</a:t>
            </a:r>
            <a:r>
              <a:rPr lang="en-US" sz="2200" spc="120" dirty="0" smtClean="0">
                <a:solidFill>
                  <a:schemeClr val="bg1"/>
                </a:solidFill>
                <a:latin typeface="Times New Roman"/>
                <a:cs typeface="Times New Roman"/>
              </a:rPr>
              <a:t>... Greater detail of God’s wrath upon the world</a:t>
            </a:r>
          </a:p>
          <a:p>
            <a:pPr marL="342900" indent="-342900">
              <a:buFont typeface="Arial" charset="0"/>
              <a:buChar char="•"/>
            </a:pPr>
            <a:r>
              <a:rPr lang="en-US" sz="2200" spc="120" dirty="0" smtClean="0">
                <a:solidFill>
                  <a:schemeClr val="bg1"/>
                </a:solidFill>
                <a:latin typeface="Times New Roman"/>
                <a:cs typeface="Times New Roman"/>
              </a:rPr>
              <a:t>Trumpets 5, 6 &amp; 7 = the 3 woes</a:t>
            </a:r>
            <a:endParaRPr lang="en-US" sz="2200" spc="120" dirty="0" smtClean="0">
              <a:solidFill>
                <a:schemeClr val="bg1"/>
              </a:solidFill>
              <a:latin typeface="Times New Roman"/>
              <a:cs typeface="Times New Roman"/>
            </a:endParaRPr>
          </a:p>
        </p:txBody>
      </p:sp>
      <p:sp>
        <p:nvSpPr>
          <p:cNvPr id="2" name="TextBox 1"/>
          <p:cNvSpPr txBox="1"/>
          <p:nvPr/>
        </p:nvSpPr>
        <p:spPr>
          <a:xfrm>
            <a:off x="827584" y="2785492"/>
            <a:ext cx="7560840" cy="1754326"/>
          </a:xfrm>
          <a:prstGeom prst="rect">
            <a:avLst/>
          </a:prstGeom>
          <a:noFill/>
          <a:ln w="19050">
            <a:solidFill>
              <a:schemeClr val="bg1"/>
            </a:solidFill>
          </a:ln>
        </p:spPr>
        <p:txBody>
          <a:bodyPr wrap="square" rtlCol="0">
            <a:spAutoFit/>
          </a:bodyPr>
          <a:lstStyle/>
          <a:p>
            <a:pPr algn="ctr"/>
            <a:r>
              <a:rPr lang="en-US" dirty="0" smtClean="0">
                <a:solidFill>
                  <a:srgbClr val="FFFF00"/>
                </a:solidFill>
              </a:rPr>
              <a:t>The Revelation is not a ‘start to finish’ sequence </a:t>
            </a:r>
            <a:r>
              <a:rPr lang="en-US" smtClean="0">
                <a:solidFill>
                  <a:srgbClr val="FFFF00"/>
                </a:solidFill>
              </a:rPr>
              <a:t>of events.</a:t>
            </a:r>
          </a:p>
          <a:p>
            <a:pPr algn="ctr"/>
            <a:r>
              <a:rPr lang="en-US" dirty="0" smtClean="0">
                <a:solidFill>
                  <a:srgbClr val="FFFF00"/>
                </a:solidFill>
              </a:rPr>
              <a:t>Describes the same event, several times, from a different perspective.</a:t>
            </a:r>
          </a:p>
          <a:p>
            <a:pPr marL="847725" indent="-309563">
              <a:buFont typeface="Arial" charset="0"/>
              <a:buChar char="•"/>
            </a:pPr>
            <a:r>
              <a:rPr lang="en-US" spc="120" dirty="0">
                <a:solidFill>
                  <a:schemeClr val="bg1"/>
                </a:solidFill>
                <a:latin typeface="Times New Roman"/>
                <a:cs typeface="Times New Roman"/>
              </a:rPr>
              <a:t>7 seals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Overview and a glimpse of Christian suffering</a:t>
            </a:r>
          </a:p>
          <a:p>
            <a:pPr marL="847725" indent="-309563">
              <a:buFont typeface="Arial" charset="0"/>
              <a:buChar char="•"/>
            </a:pPr>
            <a:r>
              <a:rPr lang="en-US" spc="120" dirty="0">
                <a:solidFill>
                  <a:schemeClr val="bg1"/>
                </a:solidFill>
                <a:latin typeface="Times New Roman"/>
                <a:cs typeface="Times New Roman"/>
              </a:rPr>
              <a:t>7 trumpets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focuses on the impact on the ungodly</a:t>
            </a:r>
          </a:p>
          <a:p>
            <a:pPr marL="847725" indent="-309563">
              <a:buFont typeface="Arial" charset="0"/>
              <a:buChar char="•"/>
            </a:pPr>
            <a:r>
              <a:rPr lang="en-US" spc="120" dirty="0">
                <a:solidFill>
                  <a:schemeClr val="bg1"/>
                </a:solidFill>
                <a:latin typeface="Times New Roman"/>
                <a:cs typeface="Times New Roman"/>
              </a:rPr>
              <a:t>Interlude between trumpets 6 &amp; 7 </a:t>
            </a:r>
            <a:r>
              <a:rPr lang="mr-IN" spc="120" dirty="0">
                <a:solidFill>
                  <a:schemeClr val="bg1"/>
                </a:solidFill>
                <a:latin typeface="Times New Roman"/>
                <a:cs typeface="Times New Roman"/>
              </a:rPr>
              <a:t>–</a:t>
            </a:r>
            <a:r>
              <a:rPr lang="en-US" spc="120" dirty="0">
                <a:solidFill>
                  <a:schemeClr val="bg1"/>
                </a:solidFill>
                <a:latin typeface="Times New Roman"/>
                <a:cs typeface="Times New Roman"/>
              </a:rPr>
              <a:t> What are Christians doing during this time</a:t>
            </a:r>
            <a:r>
              <a:rPr lang="en-US" spc="120" dirty="0" smtClean="0">
                <a:solidFill>
                  <a:schemeClr val="bg1"/>
                </a:solidFill>
                <a:latin typeface="Times New Roman"/>
                <a:cs typeface="Times New Roman"/>
              </a:rPr>
              <a:t>?</a:t>
            </a:r>
            <a:endParaRPr lang="en-US" dirty="0">
              <a:solidFill>
                <a:schemeClr val="bg1"/>
              </a:solidFill>
            </a:endParaRPr>
          </a:p>
        </p:txBody>
      </p:sp>
      <p:sp>
        <p:nvSpPr>
          <p:cNvPr id="12" name="TextBox 11"/>
          <p:cNvSpPr txBox="1"/>
          <p:nvPr/>
        </p:nvSpPr>
        <p:spPr>
          <a:xfrm>
            <a:off x="16233" y="4873724"/>
            <a:ext cx="9078162" cy="584775"/>
          </a:xfrm>
          <a:prstGeom prst="rect">
            <a:avLst/>
          </a:prstGeom>
          <a:noFill/>
        </p:spPr>
        <p:txBody>
          <a:bodyPr wrap="square" rtlCol="0">
            <a:spAutoFit/>
          </a:bodyPr>
          <a:lstStyle/>
          <a:p>
            <a:pPr algn="ctr"/>
            <a:r>
              <a:rPr lang="en-US" sz="3200" dirty="0" smtClean="0">
                <a:solidFill>
                  <a:srgbClr val="FFFF00"/>
                </a:solidFill>
                <a:latin typeface="Times New Roman" charset="0"/>
                <a:ea typeface="Times New Roman" charset="0"/>
                <a:cs typeface="Times New Roman" charset="0"/>
              </a:rPr>
              <a:t>God’s faithful witnesses are witnessing!!!</a:t>
            </a:r>
            <a:endParaRPr lang="en-US" sz="32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1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41425</TotalTime>
  <Words>934</Words>
  <Application>Microsoft Macintosh PowerPoint</Application>
  <PresentationFormat>On-screen Show (16:10)</PresentationFormat>
  <Paragraphs>109</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Comic Sans MS</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520</cp:revision>
  <cp:lastPrinted>2017-06-02T02:54:02Z</cp:lastPrinted>
  <dcterms:created xsi:type="dcterms:W3CDTF">2016-11-04T06:28:01Z</dcterms:created>
  <dcterms:modified xsi:type="dcterms:W3CDTF">2017-06-02T03:04:48Z</dcterms:modified>
</cp:coreProperties>
</file>